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스스로 서려면 매달 팔아야 하는 금액(만원)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필요한 월 매출(만원)</c:v>
                </c:pt>
              </c:strCache>
            </c:strRef>
          </c:tx>
          <c:dPt>
            <c:idx val="0"/>
            <c:spPr>
              <a:solidFill>
                <a:srgbClr val="C08A2E"/>
              </a:solidFill>
            </c:spPr>
          </c:dPt>
          <c:dPt>
            <c:idx val="1"/>
            <c:spPr>
              <a:solidFill>
                <a:srgbClr val="A3341C"/>
              </a:solidFill>
            </c:spPr>
          </c:dPt>
          <c:dPt>
            <c:idx val="2"/>
            <c:spPr>
              <a:solidFill>
                <a:srgbClr val="2B1D14"/>
              </a:solidFill>
            </c:spPr>
          </c:dPt>
          <c:cat>
            <c:strRef>
              <c:f>Sheet1!$A$2:$A$4</c:f>
              <c:strCache>
                <c:ptCount val="3"/>
                <c:pt idx="0">
                  <c:v>1~2년 차
(100% 지원)</c:v>
                </c:pt>
                <c:pt idx="1">
                  <c:v>3~5년 차
(50% 지원)</c:v>
                </c:pt>
                <c:pt idx="2">
                  <c:v>6년 차~
(지원 없음)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534</c:v>
                </c:pt>
                <c:pt idx="1">
                  <c:v>1030</c:v>
                </c:pt>
                <c:pt idx="2">
                  <c:v>1527</c:v>
                </c:pt>
              </c:numCache>
            </c:numRef>
          </c:val>
        </c:ser>
        <c:dLbls>
          <c:numFmt formatCode="#,##0&quot;만원&quot;" sourceLinked="0"/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컨테이너 버섯 농장 + 반찬 사업단 사업 계획을 말씀드리겠습니다. 한 줄로: 컨테이너 한 동에서 날씨와 상관없이 버섯을 기르고, 수확한 버섯을 반찬 사업단의 재료로 쓰는 농장+반찬 연계 사업.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사업을 네 숫자로 먼저 보여 드립니다. 첫해 사업비는 1억 5,652만원 ~ 2억 4,585만원(추정)이고, 인건비는 자활근로·한시적 인건비, 설비는 자활기금으로 조달합니다. 참여자 4~6명과 전문인력 1명이 함께합니다. 그리고 가장 중요한 숫자 — 지원이 끝난 뒤에도 매달 1,527만원을 팔면 스스로 섭니다. 가장 큰 기대 효과는 「날씨와 상관없는 일터」입니다. 컨테이너 재배 + 반찬 사업단 재료 — 안에서 도는 순환.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 농업·로컬푸드 글은 최근 1년 비율이 82%로 가장 빠르게 늘고 있고, 그 글의 82%가 센터 계정입니다 — 센터들이 이미 관심을 두고 있습니다.</a:t>
            </a:r>
          </a:p>
          <a:p/>
          <a:p>
            <a:r>
              <a:t>그런데 바깥 농사는 날씨·계절에 묶여 일자리가 끊깁니다. 컨테이너 재배는 온도·습도를 맞춰 한 해 내내 일할 수 있습니다.</a:t>
            </a:r>
          </a:p>
          <a:p/>
          <a:p>
            <a:r>
              <a:t>기른 버섯을 팔 곳이 자활 안에 있습니다. 반찬 사업단(아이디어 02)이 재료로 사면 판로 걱정 없이 시작할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 농업·로컬푸드 글: 최근 1년 82% · 센터 글 82% — 현장이 막 움직이는 분야. (출처: 자활 인스타그램 전수 조사(웰쉐어, 2026-10-25) — 해시태그 1…)</a:t>
            </a:r>
          </a:p>
          <a:p>
            <a:r>
              <a:t>고령 식사 수요: 초고령사회 21.2% — 반찬 사업단 재료 수요가 는다. (출처: 행정안전부 주민등록 인구통계 — 65세 이상 20.0%(2024-12-2…)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반찬 사업단(02): 매주 쓰는 재료. 매주. 닿는 법 — 자활 안 거래.</a:t>
            </a:r>
          </a:p>
          <a:p>
            <a:r>
              <a:t>로컬푸드 매장: 생버섯. 매주. 닿는 법 — 입점.</a:t>
            </a:r>
          </a:p>
          <a:p>
            <a:r>
              <a:t>일반 소비자: 생버섯 꾸러미. 수시. 닿는 법 — 온라인(04).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일반 버섯 농가 — 강점 규모·값, 약점 자활 연계·이야기 없음. 우리는 반찬까지 한 동네 · 직송.</a:t>
            </a:r>
          </a:p>
          <a:p>
            <a:r>
              <a:t>마트 버섯 — 강점 편리, 약점 신선도. 우리는 오늘 딴 버섯.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S: 날씨에 안 묶임, 판로가 자활 안에, 한 해 내내 일자리</a:t>
            </a:r>
          </a:p>
          <a:p>
            <a:r>
              <a:t>W: 재배 기술, 전기료</a:t>
            </a:r>
          </a:p>
          <a:p>
            <a:r>
              <a:t>O: 로컬푸드, 농업기술센터 교육</a:t>
            </a:r>
          </a:p>
          <a:p>
            <a:r>
              <a:t>T: 병해·곰팡이, 버섯 값 변동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수요 ○: 반찬 사업단이 사 줄 수 있다</a:t>
            </a:r>
          </a:p>
          <a:p>
            <a:r>
              <a:t>기술 △: 재배는 배워야 한다 — 농업기술센터 교육 + 키트 20개 시범</a:t>
            </a:r>
          </a:p>
          <a:p>
            <a:r>
              <a:t>자금 △: 컨테이너 설비 3천만~6천만 원 — 시범 결과 뒤 자활기금</a:t>
            </a:r>
          </a:p>
          <a:p>
            <a:r>
              <a:t>인력 ○: 참여자 4~6명</a:t>
            </a:r>
          </a:p>
          <a:p>
            <a:r>
              <a:t>제도 ○: 자활근로 사업단 구조</a:t>
            </a:r>
          </a:p>
          <a:p>
            <a:r>
              <a:t>○ = 지금 가능, △ = 시범·일정 안에서 확인하고 보완.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상품·서비스: 반찬용 버섯 — 오늘 딴 버섯 직송 / 생버섯 꾸러미 — 소포장</a:t>
            </a:r>
          </a:p>
          <a:p>
            <a:r>
              <a:t>일의 흐름: 배지·종균 준비 → 온도·습도 맞춰 재배(기록) → 수확·선별 → 반찬 사업단 납품·소포장 → 수확량·조건 기록 → 다음 재배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지원금은 시작을 돕지만 사업을 지켜 주지 않습니다. 첫째, 기술력입니다.</a:t>
            </a:r>
          </a:p>
          <a:p>
            <a:r>
              <a:t>재배 기술 — 왜: 병이 한 번 돌면 수확이 없다. 어떻게: 지역 농업기술센터 버섯 재배 교육 이수. 언제: 시범 전.</a:t>
            </a:r>
          </a:p>
          <a:p>
            <a:r>
              <a:t>온도·습도 기록 — 왜: 어떤 조건에서 잘 자라는지 숫자로 찾는다. 어떻게: 매일 기록 · 수확량과 맞춰 봄. 언제: 시범부터.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제품 특화 — 다른 데서 못 사는 이유:</a:t>
            </a:r>
          </a:p>
          <a:p>
            <a:r>
              <a:t>오늘 딴 버섯이 반찬 사업단으로 직송: 신선함</a:t>
            </a:r>
          </a:p>
          <a:p>
            <a:r>
              <a:t>재배부터 반찬까지 한 동네: 이야기가 있는 반찬</a:t>
            </a:r>
          </a:p>
          <a:p/>
          <a:p>
            <a:r>
              <a:t>인기 상품은 감이 아니라 팔린 숫자로 고릅니다. 대표 상품 후보는 버섯 반찬, 생버섯 꾸러미.</a:t>
            </a:r>
          </a:p>
          <a:p>
            <a:r>
              <a:t>시제품 — 후보 3개를 작게 만들어 시식·시연 — 무엇을 왜 골랐는지 적는다</a:t>
            </a:r>
          </a:p>
          <a:p>
            <a:r>
              <a:t>반응 재기 — 한 달 동안 판매량·재주문·댓글을 상품마다 따로 센다</a:t>
            </a:r>
          </a:p>
          <a:p>
            <a:r>
              <a:t>고르기 — 가장 잘 나간 1개를 대표 상품으로 — 포장·이름·이야기를 몰아 준다</a:t>
            </a:r>
          </a:p>
          <a:p>
            <a:r>
              <a:t>고치기 — 대표 상품은 매달 한 군데씩 고친다(맛·크기·포장·값) — 고친 뒤 다시 잰다</a:t>
            </a:r>
          </a:p>
          <a:p>
            <a:r>
              <a:t>넓히기 — 분기마다 새 상품 1개 시험 · 석 달 안 팔린 상품은 접는다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농업기술센터: 우리가 주는 것 시험 재배 기록, 받는 것 교육·자문. 첫걸음 — 시범 전.</a:t>
            </a:r>
          </a:p>
          <a:p>
            <a:r>
              <a:t>반찬 사업단(02): 우리가 주는 것 재료, 받는 것 판로. 첫걸음 — 시범부터.</a:t>
            </a:r>
          </a:p>
          <a:p>
            <a:r>
              <a:t>로컬푸드 매장: 우리가 주는 것 납품, 받는 것 판로. 첫걸음 — 1년 차.</a:t>
            </a:r>
          </a:p>
          <a:p/>
          <a:p>
            <a:r>
              <a:t>브랜드 방침: 「농장에서 반찬까지」 — 한 줄 이야기가 브랜드입니다.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반찬 사업단 납품: 자활 안 약속 (시범부터) — 1년 목표 주 단위.</a:t>
            </a:r>
          </a:p>
          <a:p>
            <a:r>
              <a:t>로컬푸드 입점: 매장 신청 (1년 차) — 1년 목표 1곳.</a:t>
            </a:r>
          </a:p>
          <a:p>
            <a:r>
              <a:t>온라인 꾸러미: 04 스토어 (1년 차) — 1년 목표 판매.</a:t>
            </a:r>
          </a:p>
          <a:p/>
          <a:p>
            <a:r>
              <a:t>가격 전략: 반찬 사업단에는 시세에 맞춰 안정 값으로, 생버섯은 로컬푸드 값으로 팝니다.</a:t>
            </a:r>
          </a:p>
          <a:p>
            <a:r>
              <a:t>홍보: 자라는 과정 짧은 영상 / 반찬 식단표에 「우리 농장 버섯」 표시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0~3개월(시범): 재배 키트 20개 · 반찬 사업단 안에서. 책임 팀장. 확인 기준 — 키트당 수확량 기록.</a:t>
            </a:r>
          </a:p>
          <a:p>
            <a:r>
              <a:t>관문: 수확이 안정적이고 반찬 사업단이 정기 매입 약속하면 컨테이너 설비 검토. 책임 센터장. 확인 기준 — 계속/멈춤.</a:t>
            </a:r>
          </a:p>
          <a:p>
            <a:r>
              <a:t>4~12개월: 농업기술센터 교육 · 컨테이너 1동(자활기금). 책임 팀장. 확인 기준 — 월 수확량.</a:t>
            </a:r>
          </a:p>
          <a:p>
            <a:r>
              <a:t>2~3년 차: 로컬푸드·온라인 · 반찬 사업단과 한 몸. 책임 대표. 확인 기준 — 자립 매출 도달.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첫해 사업비는 1억 5,652만원 ~ 2억 4,585만원(추정)입니다. 인건비는 자활근로·한시적 인건비(p.101·p.128), 설비는 자활기금 융자(p.134)로 조달합니다.</a:t>
            </a:r>
          </a:p>
          <a:p>
            <a:r>
              <a:t>인건비 지원은 시간이 지나며 줄어듭니다. 그래서 단계마다 매달 얼마를 팔아야 스스로 버티는지 계산했습니다.</a:t>
            </a:r>
          </a:p>
          <a:p>
            <a:r>
              <a:t>1~2년 차 · 참여자 인건비 100% 지원: 필요한 월 매출 534만원(하루 243,000원)</a:t>
            </a:r>
          </a:p>
          <a:p>
            <a:r>
              <a:t>3~5년 차 · 50% 지원: 필요한 월 매출 1,030만원(하루 468,000원)</a:t>
            </a:r>
          </a:p>
          <a:p>
            <a:r>
              <a:t>6년 차부터 · 지원 없음: 필요한 월 매출 1,527만원(하루 694,000원)</a:t>
            </a:r>
          </a:p>
          <a:p>
            <a:r>
              <a:t>전문인력 인건비는 보수적으로 늘 우리 부담으로 셌고, 설비·운영비는 견적 전 추정입니다.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월 수확량: 1년 기록, 3년 기록 대비 3배 — 수확 일지</a:t>
            </a:r>
          </a:p>
          <a:p>
            <a:r>
              <a:t>반찬 사업단 납품: 1년 주 1회, 3년 주 2회 — 납품서</a:t>
            </a:r>
          </a:p>
          <a:p>
            <a:r>
              <a:t>판로: 1년 1곳, 3년 3곳 — 거래처</a:t>
            </a:r>
          </a:p>
          <a:p>
            <a:r>
              <a:t>사회적 가치: 한 해 내내 일자리(참여자 4~6명) / 자활 안 순환(반찬 사업단 매입액)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병해·곰팡이(가능성 중간, 영향 큼): 대응 — 교육 · 위생 · 기록. 미리 볼 신호 — 병해 건수.</a:t>
            </a:r>
          </a:p>
          <a:p>
            <a:r>
              <a:t>전기료(가능성 높음, 영향 중간): 대응 — 단열·설비 선택. 미리 볼 신호 — 월 전기료.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3년 뒤 모습: 컨테이너 농장이 반찬 사업단 재료를 대는 자활 안 순환</a:t>
            </a:r>
          </a:p>
          <a:p>
            <a:r>
              <a:t>넓히기: 다른 작물(새싹 채소)</a:t>
            </a:r>
          </a:p>
          <a:p>
            <a:r>
              <a:t>이 사업의 장점: 판로를 먼저 갖고 시작한다 — 농사의 가장 큰 위험을 줄인다</a:t>
            </a:r>
          </a:p>
          <a:p/>
          <a:p>
            <a:r>
              <a:t>가장 큰 기대 효과는 「날씨와 상관없는 일터」. 컨테이너 재배 + 반찬 사업단 재료 — 안에서 도는 순환. 근거: 농업·로컬푸드 글 최근 1년 82%.</a:t>
            </a:r>
          </a:p>
          <a:p>
            <a:r>
              <a:t>마지막으로 여쭙니다 — 버섯 말고 길러 보고 싶은 것은?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5.xml"/><Relationship Id="rId4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c_k"/>
          <p:cNvSpPr txBox="1"/>
          <p:nvPr/>
        </p:nvSpPr>
        <p:spPr>
          <a:xfrm>
            <a:off x="640080" y="1371600"/>
            <a:ext cx="6400800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자활사업 계획서 · 아이디어 09</a:t>
            </a:r>
          </a:p>
        </p:txBody>
      </p:sp>
      <p:sp>
        <p:nvSpPr>
          <p:cNvPr id="6" name="c_t"/>
          <p:cNvSpPr txBox="1"/>
          <p:nvPr/>
        </p:nvSpPr>
        <p:spPr>
          <a:xfrm>
            <a:off x="640080" y="1874519"/>
            <a:ext cx="6949440" cy="18288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컨테이너 버섯 농장 + 반찬 사업단</a:t>
            </a:r>
          </a:p>
        </p:txBody>
      </p:sp>
      <p:sp>
        <p:nvSpPr>
          <p:cNvPr id="7" name="c_badge"/>
          <p:cNvSpPr/>
          <p:nvPr/>
        </p:nvSpPr>
        <p:spPr>
          <a:xfrm>
            <a:off x="640080" y="3840480"/>
            <a:ext cx="2377440" cy="50292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황당하지만 생각해볼 사업</a:t>
            </a:r>
          </a:p>
        </p:txBody>
      </p:sp>
      <p:sp>
        <p:nvSpPr>
          <p:cNvPr id="8" name="c_def"/>
          <p:cNvSpPr txBox="1"/>
          <p:nvPr/>
        </p:nvSpPr>
        <p:spPr>
          <a:xfrm>
            <a:off x="640080" y="4526280"/>
            <a:ext cx="6766560" cy="11887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컨테이너 한 동에서 날씨와 상관없이 버섯을 기르고, 수확한 버섯을 반찬 사업단의 재료로 쓰는 농장+반찬 연계 사업</a:t>
            </a:r>
          </a:p>
        </p:txBody>
      </p:sp>
      <p:sp>
        <p:nvSpPr>
          <p:cNvPr id="9" name="c_org"/>
          <p:cNvSpPr txBox="1"/>
          <p:nvPr/>
        </p:nvSpPr>
        <p:spPr>
          <a:xfrm>
            <a:off x="640080" y="6080760"/>
            <a:ext cx="64008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 사회적협동조합 · 웰쉐어로지스 · 2026년 11월</a:t>
            </a:r>
          </a:p>
        </p:txBody>
      </p:sp>
      <p:pic>
        <p:nvPicPr>
          <p:cNvPr id="10" name="c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188720"/>
            <a:ext cx="576490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Ⅰ 사업 개요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한눈에 보는 사업</a:t>
            </a:r>
          </a:p>
        </p:txBody>
      </p:sp>
      <p:sp>
        <p:nvSpPr>
          <p:cNvPr id="7" name="s1_stat"/>
          <p:cNvSpPr/>
          <p:nvPr/>
        </p:nvSpPr>
        <p:spPr>
          <a:xfrm>
            <a:off x="54864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1억 5,652만원 ~ 2억 4,585만원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</p:txBody>
      </p:sp>
      <p:sp>
        <p:nvSpPr>
          <p:cNvPr id="8" name="s2_stat"/>
          <p:cNvSpPr/>
          <p:nvPr/>
        </p:nvSpPr>
        <p:spPr>
          <a:xfrm>
            <a:off x="338328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4~6명 + 1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참여자 + 전문인력</a:t>
            </a:r>
          </a:p>
        </p:txBody>
      </p:sp>
      <p:sp>
        <p:nvSpPr>
          <p:cNvPr id="9" name="s3_stat"/>
          <p:cNvSpPr/>
          <p:nvPr/>
        </p:nvSpPr>
        <p:spPr>
          <a:xfrm>
            <a:off x="621792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1,527만원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자립 월 매출 목표</a:t>
            </a:r>
          </a:p>
        </p:txBody>
      </p:sp>
      <p:sp>
        <p:nvSpPr>
          <p:cNvPr id="10" name="s4_stat"/>
          <p:cNvSpPr/>
          <p:nvPr/>
        </p:nvSpPr>
        <p:spPr>
          <a:xfrm>
            <a:off x="905256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날씨와 상관없는 일터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</p:txBody>
      </p:sp>
      <p:sp>
        <p:nvSpPr>
          <p:cNvPr id="11" name="s5_def"/>
          <p:cNvSpPr txBox="1"/>
          <p:nvPr/>
        </p:nvSpPr>
        <p:spPr>
          <a:xfrm>
            <a:off x="548640" y="3977639"/>
            <a:ext cx="7589520" cy="10972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컨테이너 한 동에서 날씨와 상관없이 버섯을 기르고, 수확한 버섯을 반찬 사업단의 재료로 쓰는 농장+반찬 연계 사업</a:t>
            </a:r>
          </a:p>
        </p:txBody>
      </p:sp>
      <p:sp>
        <p:nvSpPr>
          <p:cNvPr id="12" name="s5_top"/>
          <p:cNvSpPr/>
          <p:nvPr/>
        </p:nvSpPr>
        <p:spPr>
          <a:xfrm>
            <a:off x="548640" y="5120640"/>
            <a:ext cx="7589520" cy="8229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컨테이너 재배 + 반찬 사업단 재료 — 안에서 도는 순환</a:t>
            </a:r>
          </a:p>
        </p:txBody>
      </p:sp>
      <p:pic>
        <p:nvPicPr>
          <p:cNvPr id="13" name="s5_jj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3566160"/>
            <a:ext cx="1998617" cy="3108960"/>
          </a:xfrm>
          <a:prstGeom prst="rect">
            <a:avLst/>
          </a:prstGeom>
        </p:spPr>
      </p:pic>
      <p:pic>
        <p:nvPicPr>
          <p:cNvPr id="14" name="s5_pg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0" y="4572000"/>
            <a:ext cx="1736576" cy="21031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Ⅱ 추진 배경과 필요성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이 사업인가</a:t>
            </a:r>
          </a:p>
        </p:txBody>
      </p:sp>
      <p:sp>
        <p:nvSpPr>
          <p:cNvPr id="7" name="s1_bg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n"/>
          <p:cNvSpPr/>
          <p:nvPr/>
        </p:nvSpPr>
        <p:spPr>
          <a:xfrm>
            <a:off x="68580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9" name="s1_p"/>
          <p:cNvSpPr txBox="1"/>
          <p:nvPr/>
        </p:nvSpPr>
        <p:spPr>
          <a:xfrm>
            <a:off x="128016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 농업·로컬푸드 글은 최근 1년 비율이 82%로 가장 빠르게 늘고 있고, 그 글의 82%가 센터 계정입니다 — 센터들이 이미 관심을 두고 있습니다.</a:t>
            </a:r>
          </a:p>
        </p:txBody>
      </p:sp>
      <p:sp>
        <p:nvSpPr>
          <p:cNvPr id="10" name="s2_bg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s2_n"/>
          <p:cNvSpPr/>
          <p:nvPr/>
        </p:nvSpPr>
        <p:spPr>
          <a:xfrm>
            <a:off x="630936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2_p"/>
          <p:cNvSpPr txBox="1"/>
          <p:nvPr/>
        </p:nvSpPr>
        <p:spPr>
          <a:xfrm>
            <a:off x="690372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그런데 바깥 농사는 날씨·계절에 묶여 일자리가 끊깁니다. 컨테이너 재배는 온도·습도를 맞춰 한 해 내내 일할 수 있습니다.</a:t>
            </a:r>
          </a:p>
        </p:txBody>
      </p:sp>
      <p:sp>
        <p:nvSpPr>
          <p:cNvPr id="13" name="s3_bg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3_n"/>
          <p:cNvSpPr/>
          <p:nvPr/>
        </p:nvSpPr>
        <p:spPr>
          <a:xfrm>
            <a:off x="68580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3_p"/>
          <p:cNvSpPr txBox="1"/>
          <p:nvPr/>
        </p:nvSpPr>
        <p:spPr>
          <a:xfrm>
            <a:off x="128016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기른 버섯을 팔 곳이 자활 안에 있습니다. 반찬 사업단(아이디어 02)이 재료로 사면 판로 걱정 없이 시작할 수 있습니다.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시장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숫자가 말하는 시장</a:t>
            </a:r>
          </a:p>
        </p:txBody>
      </p:sp>
      <p:sp>
        <p:nvSpPr>
          <p:cNvPr id="7" name="s1_m"/>
          <p:cNvSpPr/>
          <p:nvPr/>
        </p:nvSpPr>
        <p:spPr>
          <a:xfrm>
            <a:off x="548640" y="2057400"/>
            <a:ext cx="541782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 농업·로컬푸드 글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최근 1년 82% · 센터 글 82%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현장이 막 움직이는 분야</a:t>
            </a:r>
          </a:p>
        </p:txBody>
      </p:sp>
      <p:sp>
        <p:nvSpPr>
          <p:cNvPr id="8" name="s2_m"/>
          <p:cNvSpPr/>
          <p:nvPr/>
        </p:nvSpPr>
        <p:spPr>
          <a:xfrm>
            <a:off x="6195059" y="2057400"/>
            <a:ext cx="541782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고령 식사 수요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초고령사회 21.2%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반찬 사업단 재료 수요가 는다</a:t>
            </a:r>
          </a:p>
        </p:txBody>
      </p:sp>
      <p:sp>
        <p:nvSpPr>
          <p:cNvPr id="9" name="src"/>
          <p:cNvSpPr txBox="1"/>
          <p:nvPr/>
        </p:nvSpPr>
        <p:spPr>
          <a:xfrm>
            <a:off x="548640" y="6172200"/>
            <a:ext cx="1097280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출처: 자활 인스타 전수 조사 · 전국 자활기업 현황 · 공공 통계(계획서 붙임)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고객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누가, 왜 사나</a:t>
            </a:r>
          </a:p>
        </p:txBody>
      </p:sp>
      <p:sp>
        <p:nvSpPr>
          <p:cNvPr id="7" name="s1_c"/>
          <p:cNvSpPr/>
          <p:nvPr/>
        </p:nvSpPr>
        <p:spPr>
          <a:xfrm>
            <a:off x="54864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반찬 사업단(02)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매주 쓰는 재료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매주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자활 안 거래</a:t>
            </a:r>
          </a:p>
        </p:txBody>
      </p:sp>
      <p:sp>
        <p:nvSpPr>
          <p:cNvPr id="8" name="s2_c"/>
          <p:cNvSpPr/>
          <p:nvPr/>
        </p:nvSpPr>
        <p:spPr>
          <a:xfrm>
            <a:off x="431292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로컬푸드 매장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생버섯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매주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입점</a:t>
            </a:r>
          </a:p>
        </p:txBody>
      </p:sp>
      <p:sp>
        <p:nvSpPr>
          <p:cNvPr id="9" name="s3_c"/>
          <p:cNvSpPr/>
          <p:nvPr/>
        </p:nvSpPr>
        <p:spPr>
          <a:xfrm>
            <a:off x="807720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일반 소비자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생버섯 꾸러미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수시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온라인(04)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경쟁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누구와 겨루고, 어떻게 이기나</a:t>
            </a:r>
          </a:p>
        </p:txBody>
      </p:sp>
      <p:sp>
        <p:nvSpPr>
          <p:cNvPr id="7" name="hd"/>
          <p:cNvSpPr/>
          <p:nvPr/>
        </p:nvSpPr>
        <p:spPr>
          <a:xfrm>
            <a:off x="54864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경쟁자</a:t>
            </a:r>
          </a:p>
        </p:txBody>
      </p:sp>
      <p:sp>
        <p:nvSpPr>
          <p:cNvPr id="8" name="hd"/>
          <p:cNvSpPr/>
          <p:nvPr/>
        </p:nvSpPr>
        <p:spPr>
          <a:xfrm>
            <a:off x="292608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강점</a:t>
            </a:r>
          </a:p>
        </p:txBody>
      </p:sp>
      <p:sp>
        <p:nvSpPr>
          <p:cNvPr id="9" name="hd"/>
          <p:cNvSpPr/>
          <p:nvPr/>
        </p:nvSpPr>
        <p:spPr>
          <a:xfrm>
            <a:off x="5303520" y="1965960"/>
            <a:ext cx="28529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약점</a:t>
            </a:r>
          </a:p>
        </p:txBody>
      </p:sp>
      <p:sp>
        <p:nvSpPr>
          <p:cNvPr id="10" name="hd"/>
          <p:cNvSpPr/>
          <p:nvPr/>
        </p:nvSpPr>
        <p:spPr>
          <a:xfrm>
            <a:off x="8229600" y="1965960"/>
            <a:ext cx="33101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우리 대응</a:t>
            </a:r>
          </a:p>
        </p:txBody>
      </p:sp>
      <p:sp>
        <p:nvSpPr>
          <p:cNvPr id="11" name="s1_r0"/>
          <p:cNvSpPr/>
          <p:nvPr/>
        </p:nvSpPr>
        <p:spPr>
          <a:xfrm>
            <a:off x="54864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일반 버섯 농가</a:t>
            </a:r>
          </a:p>
        </p:txBody>
      </p:sp>
      <p:sp>
        <p:nvSpPr>
          <p:cNvPr id="12" name="s1_r1"/>
          <p:cNvSpPr/>
          <p:nvPr/>
        </p:nvSpPr>
        <p:spPr>
          <a:xfrm>
            <a:off x="292608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규모·값</a:t>
            </a:r>
          </a:p>
        </p:txBody>
      </p:sp>
      <p:sp>
        <p:nvSpPr>
          <p:cNvPr id="13" name="s1_r2"/>
          <p:cNvSpPr/>
          <p:nvPr/>
        </p:nvSpPr>
        <p:spPr>
          <a:xfrm>
            <a:off x="5303520" y="246888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 연계·이야기 없음</a:t>
            </a:r>
          </a:p>
        </p:txBody>
      </p:sp>
      <p:sp>
        <p:nvSpPr>
          <p:cNvPr id="14" name="s1_r3"/>
          <p:cNvSpPr/>
          <p:nvPr/>
        </p:nvSpPr>
        <p:spPr>
          <a:xfrm>
            <a:off x="8229600" y="246888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반찬까지 한 동네 · 직송</a:t>
            </a:r>
          </a:p>
        </p:txBody>
      </p:sp>
      <p:sp>
        <p:nvSpPr>
          <p:cNvPr id="15" name="s2_r0"/>
          <p:cNvSpPr/>
          <p:nvPr/>
        </p:nvSpPr>
        <p:spPr>
          <a:xfrm>
            <a:off x="54864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마트 버섯</a:t>
            </a:r>
          </a:p>
        </p:txBody>
      </p:sp>
      <p:sp>
        <p:nvSpPr>
          <p:cNvPr id="16" name="s2_r1"/>
          <p:cNvSpPr/>
          <p:nvPr/>
        </p:nvSpPr>
        <p:spPr>
          <a:xfrm>
            <a:off x="292608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편리</a:t>
            </a:r>
          </a:p>
        </p:txBody>
      </p:sp>
      <p:sp>
        <p:nvSpPr>
          <p:cNvPr id="17" name="s2_r2"/>
          <p:cNvSpPr/>
          <p:nvPr/>
        </p:nvSpPr>
        <p:spPr>
          <a:xfrm>
            <a:off x="5303520" y="388620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신선도</a:t>
            </a:r>
          </a:p>
        </p:txBody>
      </p:sp>
      <p:sp>
        <p:nvSpPr>
          <p:cNvPr id="18" name="s2_r3"/>
          <p:cNvSpPr/>
          <p:nvPr/>
        </p:nvSpPr>
        <p:spPr>
          <a:xfrm>
            <a:off x="8229600" y="388620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오늘 딴 버섯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SWOT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강점·약점·기회·위협</a:t>
            </a:r>
          </a:p>
        </p:txBody>
      </p:sp>
      <p:sp>
        <p:nvSpPr>
          <p:cNvPr id="7" name="s1_q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S  강점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날씨에 안 묶임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판로가 자활 안에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한 해 내내 일자리</a:t>
            </a:r>
          </a:p>
        </p:txBody>
      </p:sp>
      <p:sp>
        <p:nvSpPr>
          <p:cNvPr id="8" name="s2_q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W  약점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재배 기술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전기료</a:t>
            </a:r>
          </a:p>
        </p:txBody>
      </p:sp>
      <p:sp>
        <p:nvSpPr>
          <p:cNvPr id="9" name="s3_q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O  기회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로컬푸드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농업기술센터 교육</a:t>
            </a:r>
          </a:p>
        </p:txBody>
      </p:sp>
      <p:sp>
        <p:nvSpPr>
          <p:cNvPr id="10" name="s4_q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T  위협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병해·곰팡이</a:t>
            </a:r>
          </a:p>
          <a:p>
            <a:pPr algn="l">
              <a:spcAft>
                <a:spcPts val="400"/>
              </a:spcAft>
            </a:pPr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버섯 값 변동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Ⅳ 타당성 검토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할 수 있는가 — 다섯 가지 검토</a:t>
            </a:r>
          </a:p>
        </p:txBody>
      </p:sp>
      <p:sp>
        <p:nvSpPr>
          <p:cNvPr id="7" name="s1_v"/>
          <p:cNvSpPr/>
          <p:nvPr/>
        </p:nvSpPr>
        <p:spPr>
          <a:xfrm>
            <a:off x="548640" y="192024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8" name="s1_k"/>
          <p:cNvSpPr txBox="1"/>
          <p:nvPr/>
        </p:nvSpPr>
        <p:spPr>
          <a:xfrm>
            <a:off x="1417320" y="192024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수요</a:t>
            </a:r>
          </a:p>
        </p:txBody>
      </p:sp>
      <p:sp>
        <p:nvSpPr>
          <p:cNvPr id="9" name="s1_w"/>
          <p:cNvSpPr txBox="1"/>
          <p:nvPr/>
        </p:nvSpPr>
        <p:spPr>
          <a:xfrm>
            <a:off x="2651760" y="192024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반찬 사업단이 사 줄 수 있다</a:t>
            </a:r>
          </a:p>
        </p:txBody>
      </p:sp>
      <p:sp>
        <p:nvSpPr>
          <p:cNvPr id="10" name="s2_v"/>
          <p:cNvSpPr/>
          <p:nvPr/>
        </p:nvSpPr>
        <p:spPr>
          <a:xfrm>
            <a:off x="548640" y="2788920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11" name="s2_k"/>
          <p:cNvSpPr txBox="1"/>
          <p:nvPr/>
        </p:nvSpPr>
        <p:spPr>
          <a:xfrm>
            <a:off x="1417320" y="278892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기술</a:t>
            </a:r>
          </a:p>
        </p:txBody>
      </p:sp>
      <p:sp>
        <p:nvSpPr>
          <p:cNvPr id="12" name="s2_w"/>
          <p:cNvSpPr txBox="1"/>
          <p:nvPr/>
        </p:nvSpPr>
        <p:spPr>
          <a:xfrm>
            <a:off x="2651760" y="278892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재배는 배워야 한다 — 농업기술센터 교육 + 키트 20개 시범</a:t>
            </a:r>
          </a:p>
        </p:txBody>
      </p:sp>
      <p:sp>
        <p:nvSpPr>
          <p:cNvPr id="13" name="s3_v"/>
          <p:cNvSpPr/>
          <p:nvPr/>
        </p:nvSpPr>
        <p:spPr>
          <a:xfrm>
            <a:off x="548640" y="3657600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14" name="s3_k"/>
          <p:cNvSpPr txBox="1"/>
          <p:nvPr/>
        </p:nvSpPr>
        <p:spPr>
          <a:xfrm>
            <a:off x="1417320" y="365760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자금</a:t>
            </a:r>
          </a:p>
        </p:txBody>
      </p:sp>
      <p:sp>
        <p:nvSpPr>
          <p:cNvPr id="15" name="s3_w"/>
          <p:cNvSpPr txBox="1"/>
          <p:nvPr/>
        </p:nvSpPr>
        <p:spPr>
          <a:xfrm>
            <a:off x="2651760" y="365760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컨테이너 설비 3천만~6천만 원 — 시범 결과 뒤 자활기금</a:t>
            </a:r>
          </a:p>
        </p:txBody>
      </p:sp>
      <p:sp>
        <p:nvSpPr>
          <p:cNvPr id="16" name="s4_v"/>
          <p:cNvSpPr/>
          <p:nvPr/>
        </p:nvSpPr>
        <p:spPr>
          <a:xfrm>
            <a:off x="548640" y="4526279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7" name="s4_k"/>
          <p:cNvSpPr txBox="1"/>
          <p:nvPr/>
        </p:nvSpPr>
        <p:spPr>
          <a:xfrm>
            <a:off x="1417320" y="4526279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인력</a:t>
            </a:r>
          </a:p>
        </p:txBody>
      </p:sp>
      <p:sp>
        <p:nvSpPr>
          <p:cNvPr id="18" name="s4_w"/>
          <p:cNvSpPr txBox="1"/>
          <p:nvPr/>
        </p:nvSpPr>
        <p:spPr>
          <a:xfrm>
            <a:off x="2651760" y="4526279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참여자 4~6명</a:t>
            </a:r>
          </a:p>
        </p:txBody>
      </p:sp>
      <p:sp>
        <p:nvSpPr>
          <p:cNvPr id="19" name="s5_v"/>
          <p:cNvSpPr/>
          <p:nvPr/>
        </p:nvSpPr>
        <p:spPr>
          <a:xfrm>
            <a:off x="548640" y="539496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20" name="s5_k"/>
          <p:cNvSpPr txBox="1"/>
          <p:nvPr/>
        </p:nvSpPr>
        <p:spPr>
          <a:xfrm>
            <a:off x="1417320" y="539496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제도</a:t>
            </a:r>
          </a:p>
        </p:txBody>
      </p:sp>
      <p:sp>
        <p:nvSpPr>
          <p:cNvPr id="21" name="s5_w"/>
          <p:cNvSpPr txBox="1"/>
          <p:nvPr/>
        </p:nvSpPr>
        <p:spPr>
          <a:xfrm>
            <a:off x="2651760" y="539496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자활근로 사업단 구조</a:t>
            </a:r>
          </a:p>
        </p:txBody>
      </p:sp>
      <p:pic>
        <p:nvPicPr>
          <p:cNvPr id="22" name="s6_ch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0" y="2377440"/>
            <a:ext cx="3118627" cy="420624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Ⅴ 사업 내용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무엇을, 어떻게 만드나</a:t>
            </a:r>
          </a:p>
        </p:txBody>
      </p:sp>
      <p:sp>
        <p:nvSpPr>
          <p:cNvPr id="7" name="s1_p0"/>
          <p:cNvSpPr/>
          <p:nvPr/>
        </p:nvSpPr>
        <p:spPr>
          <a:xfrm>
            <a:off x="548640" y="1965960"/>
            <a:ext cx="54178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반찬용 버섯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오늘 딴 버섯 직송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반찬 사업단 · 주 단위 납품</a:t>
            </a:r>
          </a:p>
        </p:txBody>
      </p:sp>
      <p:sp>
        <p:nvSpPr>
          <p:cNvPr id="8" name="s1_p1"/>
          <p:cNvSpPr/>
          <p:nvPr/>
        </p:nvSpPr>
        <p:spPr>
          <a:xfrm>
            <a:off x="6195059" y="1965960"/>
            <a:ext cx="54178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생버섯 꾸러미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소포장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소비자 · 로컬푸드·온라인</a:t>
            </a:r>
          </a:p>
        </p:txBody>
      </p:sp>
      <p:sp>
        <p:nvSpPr>
          <p:cNvPr id="9" name="s2_f"/>
          <p:cNvSpPr/>
          <p:nvPr/>
        </p:nvSpPr>
        <p:spPr>
          <a:xfrm>
            <a:off x="548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  배지·종균 준비</a:t>
            </a:r>
          </a:p>
        </p:txBody>
      </p:sp>
      <p:sp>
        <p:nvSpPr>
          <p:cNvPr id="10" name="s3_f"/>
          <p:cNvSpPr/>
          <p:nvPr/>
        </p:nvSpPr>
        <p:spPr>
          <a:xfrm>
            <a:off x="2834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  온도·습도 맞춰 재배(기록)</a:t>
            </a:r>
          </a:p>
        </p:txBody>
      </p:sp>
      <p:sp>
        <p:nvSpPr>
          <p:cNvPr id="11" name="s3_ar"/>
          <p:cNvSpPr/>
          <p:nvPr/>
        </p:nvSpPr>
        <p:spPr>
          <a:xfrm rot="5400000">
            <a:off x="2532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s4_f"/>
          <p:cNvSpPr/>
          <p:nvPr/>
        </p:nvSpPr>
        <p:spPr>
          <a:xfrm>
            <a:off x="5120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  수확·선별</a:t>
            </a:r>
          </a:p>
        </p:txBody>
      </p:sp>
      <p:sp>
        <p:nvSpPr>
          <p:cNvPr id="13" name="s4_ar"/>
          <p:cNvSpPr/>
          <p:nvPr/>
        </p:nvSpPr>
        <p:spPr>
          <a:xfrm rot="5400000">
            <a:off x="4818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5_f"/>
          <p:cNvSpPr/>
          <p:nvPr/>
        </p:nvSpPr>
        <p:spPr>
          <a:xfrm>
            <a:off x="7406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  반찬 사업단 납품·소포장</a:t>
            </a:r>
          </a:p>
        </p:txBody>
      </p:sp>
      <p:sp>
        <p:nvSpPr>
          <p:cNvPr id="15" name="s5_ar"/>
          <p:cNvSpPr/>
          <p:nvPr/>
        </p:nvSpPr>
        <p:spPr>
          <a:xfrm rot="5400000">
            <a:off x="7104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s6_f"/>
          <p:cNvSpPr/>
          <p:nvPr/>
        </p:nvSpPr>
        <p:spPr>
          <a:xfrm>
            <a:off x="9692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  수확량·조건 기록 → 다음 재배</a:t>
            </a:r>
          </a:p>
        </p:txBody>
      </p:sp>
      <p:sp>
        <p:nvSpPr>
          <p:cNvPr id="17" name="s6_ar"/>
          <p:cNvSpPr/>
          <p:nvPr/>
        </p:nvSpPr>
        <p:spPr>
          <a:xfrm rot="5400000">
            <a:off x="9390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① 기술력을 키운다</a:t>
            </a:r>
          </a:p>
        </p:txBody>
      </p:sp>
      <p:sp>
        <p:nvSpPr>
          <p:cNvPr id="7" name="s1_a"/>
          <p:cNvSpPr/>
          <p:nvPr/>
        </p:nvSpPr>
        <p:spPr>
          <a:xfrm>
            <a:off x="548640" y="192024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재배 기술</a:t>
            </a:r>
          </a:p>
        </p:txBody>
      </p:sp>
      <p:sp>
        <p:nvSpPr>
          <p:cNvPr id="8" name="s1_b"/>
          <p:cNvSpPr/>
          <p:nvPr/>
        </p:nvSpPr>
        <p:spPr>
          <a:xfrm>
            <a:off x="3383280" y="192024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병이 한 번 돌면 수확이 없다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지역 농업기술센터 버섯 재배 교육 이수</a:t>
            </a:r>
          </a:p>
        </p:txBody>
      </p:sp>
      <p:sp>
        <p:nvSpPr>
          <p:cNvPr id="9" name="s1_t"/>
          <p:cNvSpPr/>
          <p:nvPr/>
        </p:nvSpPr>
        <p:spPr>
          <a:xfrm>
            <a:off x="9509760" y="192024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시범 전</a:t>
            </a:r>
          </a:p>
        </p:txBody>
      </p:sp>
      <p:sp>
        <p:nvSpPr>
          <p:cNvPr id="10" name="s2_a"/>
          <p:cNvSpPr/>
          <p:nvPr/>
        </p:nvSpPr>
        <p:spPr>
          <a:xfrm>
            <a:off x="548640" y="338328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온도·습도 기록</a:t>
            </a:r>
          </a:p>
        </p:txBody>
      </p:sp>
      <p:sp>
        <p:nvSpPr>
          <p:cNvPr id="11" name="s2_b"/>
          <p:cNvSpPr/>
          <p:nvPr/>
        </p:nvSpPr>
        <p:spPr>
          <a:xfrm>
            <a:off x="3383280" y="338328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어떤 조건에서 잘 자라는지 숫자로 찾는다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매일 기록 · 수확량과 맞춰 봄</a:t>
            </a:r>
          </a:p>
        </p:txBody>
      </p:sp>
      <p:sp>
        <p:nvSpPr>
          <p:cNvPr id="12" name="s2_t"/>
          <p:cNvSpPr/>
          <p:nvPr/>
        </p:nvSpPr>
        <p:spPr>
          <a:xfrm>
            <a:off x="9509760" y="338328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시범부터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② 특화 · ③ 인기 상품</a:t>
            </a:r>
          </a:p>
        </p:txBody>
      </p:sp>
      <p:sp>
        <p:nvSpPr>
          <p:cNvPr id="7" name="s1_sp0"/>
          <p:cNvSpPr/>
          <p:nvPr/>
        </p:nvSpPr>
        <p:spPr>
          <a:xfrm>
            <a:off x="548640" y="192024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오늘 딴 버섯이 반찬 사업단으로 직송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신선함</a:t>
            </a:r>
          </a:p>
        </p:txBody>
      </p:sp>
      <p:sp>
        <p:nvSpPr>
          <p:cNvPr id="8" name="s1_sp1"/>
          <p:cNvSpPr/>
          <p:nvPr/>
        </p:nvSpPr>
        <p:spPr>
          <a:xfrm>
            <a:off x="548640" y="338328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재배부터 반찬까지 한 동네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이야기가 있는 반찬</a:t>
            </a:r>
          </a:p>
        </p:txBody>
      </p:sp>
      <p:sp>
        <p:nvSpPr>
          <p:cNvPr id="9" name="s2_n"/>
          <p:cNvSpPr/>
          <p:nvPr/>
        </p:nvSpPr>
        <p:spPr>
          <a:xfrm>
            <a:off x="5760720" y="1920240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10" name="s2_d"/>
          <p:cNvSpPr txBox="1"/>
          <p:nvPr/>
        </p:nvSpPr>
        <p:spPr>
          <a:xfrm>
            <a:off x="6492240" y="1847088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시제품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후보 3개를 작게 만들어 시식·시연 — 무엇을 왜 골랐는지 적는다</a:t>
            </a:r>
          </a:p>
        </p:txBody>
      </p:sp>
      <p:sp>
        <p:nvSpPr>
          <p:cNvPr id="11" name="s3_n"/>
          <p:cNvSpPr/>
          <p:nvPr/>
        </p:nvSpPr>
        <p:spPr>
          <a:xfrm>
            <a:off x="5760720" y="2807208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3_d"/>
          <p:cNvSpPr txBox="1"/>
          <p:nvPr/>
        </p:nvSpPr>
        <p:spPr>
          <a:xfrm>
            <a:off x="6492240" y="2734056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반응 재기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한 달 동안 판매량·재주문·댓글을 상품마다 따로 센다</a:t>
            </a:r>
          </a:p>
        </p:txBody>
      </p:sp>
      <p:sp>
        <p:nvSpPr>
          <p:cNvPr id="13" name="s4_n"/>
          <p:cNvSpPr/>
          <p:nvPr/>
        </p:nvSpPr>
        <p:spPr>
          <a:xfrm>
            <a:off x="5760720" y="3694176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4" name="s4_d"/>
          <p:cNvSpPr txBox="1"/>
          <p:nvPr/>
        </p:nvSpPr>
        <p:spPr>
          <a:xfrm>
            <a:off x="6492240" y="3621024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고르기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잘 나간 1개를 대표 상품으로 — 포장·이름·이야기를 몰아 준다</a:t>
            </a:r>
          </a:p>
        </p:txBody>
      </p:sp>
      <p:sp>
        <p:nvSpPr>
          <p:cNvPr id="15" name="s5_n"/>
          <p:cNvSpPr/>
          <p:nvPr/>
        </p:nvSpPr>
        <p:spPr>
          <a:xfrm>
            <a:off x="5760720" y="4581144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6" name="s5_d"/>
          <p:cNvSpPr txBox="1"/>
          <p:nvPr/>
        </p:nvSpPr>
        <p:spPr>
          <a:xfrm>
            <a:off x="6492240" y="4507992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고치기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대표 상품은 매달 한 군데씩 고친다(맛·크기·포장·값) — 고친 뒤 다시 잰다</a:t>
            </a:r>
          </a:p>
        </p:txBody>
      </p:sp>
      <p:sp>
        <p:nvSpPr>
          <p:cNvPr id="17" name="s6_n"/>
          <p:cNvSpPr/>
          <p:nvPr/>
        </p:nvSpPr>
        <p:spPr>
          <a:xfrm>
            <a:off x="5760720" y="5468112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8" name="s6_d"/>
          <p:cNvSpPr txBox="1"/>
          <p:nvPr/>
        </p:nvSpPr>
        <p:spPr>
          <a:xfrm>
            <a:off x="6492240" y="5394960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분기마다 새 상품 1개 시험 · 석 달 안 팔린 상품은 접는다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④ 협업으로 키우는 브랜드</a:t>
            </a:r>
          </a:p>
        </p:txBody>
      </p:sp>
      <p:sp>
        <p:nvSpPr>
          <p:cNvPr id="7" name="s1_hub"/>
          <p:cNvSpPr/>
          <p:nvPr/>
        </p:nvSpPr>
        <p:spPr>
          <a:xfrm>
            <a:off x="4297680" y="3063240"/>
            <a:ext cx="3566160" cy="146304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컨테이너 버섯 농장 + 반찬 사업단</a:t>
            </a:r>
          </a:p>
        </p:txBody>
      </p:sp>
      <p:sp>
        <p:nvSpPr>
          <p:cNvPr id="8" name="s2_co"/>
          <p:cNvSpPr/>
          <p:nvPr/>
        </p:nvSpPr>
        <p:spPr>
          <a:xfrm>
            <a:off x="5486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농업기술센터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시험 재배 기록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교육·자문</a:t>
            </a:r>
          </a:p>
        </p:txBody>
      </p:sp>
      <p:sp>
        <p:nvSpPr>
          <p:cNvPr id="9" name="s3_co"/>
          <p:cNvSpPr/>
          <p:nvPr/>
        </p:nvSpPr>
        <p:spPr>
          <a:xfrm>
            <a:off x="80924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반찬 사업단(02)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재료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판로</a:t>
            </a:r>
          </a:p>
        </p:txBody>
      </p:sp>
      <p:sp>
        <p:nvSpPr>
          <p:cNvPr id="10" name="s4_co"/>
          <p:cNvSpPr/>
          <p:nvPr/>
        </p:nvSpPr>
        <p:spPr>
          <a:xfrm>
            <a:off x="548640" y="434340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로컬푸드 매장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납품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판로</a:t>
            </a:r>
          </a:p>
        </p:txBody>
      </p:sp>
      <p:sp>
        <p:nvSpPr>
          <p:cNvPr id="11" name="s5_br"/>
          <p:cNvSpPr txBox="1"/>
          <p:nvPr/>
        </p:nvSpPr>
        <p:spPr>
          <a:xfrm>
            <a:off x="548640" y="6108192"/>
            <a:ext cx="11064240" cy="566928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「농장에서 반찬까지」 — 한 줄 이야기가 브랜드입니다.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Ⅶ 판매·홍보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어디에, 어떻게 파나</a:t>
            </a:r>
          </a:p>
        </p:txBody>
      </p:sp>
      <p:sp>
        <p:nvSpPr>
          <p:cNvPr id="7" name="s1_when"/>
          <p:cNvSpPr/>
          <p:nvPr/>
        </p:nvSpPr>
        <p:spPr>
          <a:xfrm>
            <a:off x="548640" y="1920240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시범부터</a:t>
            </a:r>
          </a:p>
        </p:txBody>
      </p:sp>
      <p:sp>
        <p:nvSpPr>
          <p:cNvPr id="8" name="s1_how"/>
          <p:cNvSpPr/>
          <p:nvPr/>
        </p:nvSpPr>
        <p:spPr>
          <a:xfrm>
            <a:off x="2194560" y="1920240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반찬 사업단 납품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 안 약속</a:t>
            </a:r>
          </a:p>
        </p:txBody>
      </p:sp>
      <p:sp>
        <p:nvSpPr>
          <p:cNvPr id="9" name="s1_goal"/>
          <p:cNvSpPr/>
          <p:nvPr/>
        </p:nvSpPr>
        <p:spPr>
          <a:xfrm>
            <a:off x="9052560" y="1920240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주 단위</a:t>
            </a:r>
          </a:p>
        </p:txBody>
      </p:sp>
      <p:sp>
        <p:nvSpPr>
          <p:cNvPr id="10" name="s2_when"/>
          <p:cNvSpPr/>
          <p:nvPr/>
        </p:nvSpPr>
        <p:spPr>
          <a:xfrm>
            <a:off x="548640" y="2852928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1년 차</a:t>
            </a:r>
          </a:p>
        </p:txBody>
      </p:sp>
      <p:sp>
        <p:nvSpPr>
          <p:cNvPr id="11" name="s2_how"/>
          <p:cNvSpPr/>
          <p:nvPr/>
        </p:nvSpPr>
        <p:spPr>
          <a:xfrm>
            <a:off x="2194560" y="2852928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로컬푸드 입점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매장 신청</a:t>
            </a:r>
          </a:p>
        </p:txBody>
      </p:sp>
      <p:sp>
        <p:nvSpPr>
          <p:cNvPr id="12" name="s2_goal"/>
          <p:cNvSpPr/>
          <p:nvPr/>
        </p:nvSpPr>
        <p:spPr>
          <a:xfrm>
            <a:off x="9052560" y="2852928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1곳</a:t>
            </a:r>
          </a:p>
        </p:txBody>
      </p:sp>
      <p:sp>
        <p:nvSpPr>
          <p:cNvPr id="13" name="s3_when"/>
          <p:cNvSpPr/>
          <p:nvPr/>
        </p:nvSpPr>
        <p:spPr>
          <a:xfrm>
            <a:off x="548640" y="3785616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1년 차</a:t>
            </a:r>
          </a:p>
        </p:txBody>
      </p:sp>
      <p:sp>
        <p:nvSpPr>
          <p:cNvPr id="14" name="s3_how"/>
          <p:cNvSpPr/>
          <p:nvPr/>
        </p:nvSpPr>
        <p:spPr>
          <a:xfrm>
            <a:off x="2194560" y="3785616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온라인 꾸러미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04 스토어</a:t>
            </a:r>
          </a:p>
        </p:txBody>
      </p:sp>
      <p:sp>
        <p:nvSpPr>
          <p:cNvPr id="15" name="s3_goal"/>
          <p:cNvSpPr/>
          <p:nvPr/>
        </p:nvSpPr>
        <p:spPr>
          <a:xfrm>
            <a:off x="9052560" y="3785616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판매</a:t>
            </a:r>
          </a:p>
        </p:txBody>
      </p:sp>
      <p:sp>
        <p:nvSpPr>
          <p:cNvPr id="16" name="s4_price"/>
          <p:cNvSpPr/>
          <p:nvPr/>
        </p:nvSpPr>
        <p:spPr>
          <a:xfrm>
            <a:off x="548640" y="56692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가격 전략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반찬 사업단에는 시세에 맞춰 안정 값으로, 생버섯은 로컬푸드 값으로 팝니다.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Ⅸ 추진 일정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언제, 누가, 무엇으로 확인하나</a:t>
            </a:r>
          </a:p>
        </p:txBody>
      </p:sp>
      <p:sp>
        <p:nvSpPr>
          <p:cNvPr id="7" name="axis"/>
          <p:cNvSpPr/>
          <p:nvPr/>
        </p:nvSpPr>
        <p:spPr>
          <a:xfrm>
            <a:off x="548640" y="2514600"/>
            <a:ext cx="11064240" cy="73152"/>
          </a:xfrm>
          <a:prstGeom prst="rect">
            <a:avLst/>
          </a:prstGeom>
          <a:solidFill>
            <a:srgbClr val="E3D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when"/>
          <p:cNvSpPr/>
          <p:nvPr/>
        </p:nvSpPr>
        <p:spPr>
          <a:xfrm>
            <a:off x="54864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0~3개월(시범)</a:t>
            </a:r>
          </a:p>
        </p:txBody>
      </p:sp>
      <p:sp>
        <p:nvSpPr>
          <p:cNvPr id="9" name="s1_what"/>
          <p:cNvSpPr/>
          <p:nvPr/>
        </p:nvSpPr>
        <p:spPr>
          <a:xfrm>
            <a:off x="54864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재배 키트 20개 · 반찬 사업단 안에서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팀장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키트당 수확량 기록</a:t>
            </a:r>
          </a:p>
        </p:txBody>
      </p:sp>
      <p:sp>
        <p:nvSpPr>
          <p:cNvPr id="10" name="s2_when"/>
          <p:cNvSpPr/>
          <p:nvPr/>
        </p:nvSpPr>
        <p:spPr>
          <a:xfrm>
            <a:off x="336042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관문</a:t>
            </a:r>
          </a:p>
        </p:txBody>
      </p:sp>
      <p:sp>
        <p:nvSpPr>
          <p:cNvPr id="11" name="s2_what"/>
          <p:cNvSpPr/>
          <p:nvPr/>
        </p:nvSpPr>
        <p:spPr>
          <a:xfrm>
            <a:off x="336042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수확이 안정적이고 반찬 사업단이 정기 매입 약속하면 컨테이너 설비 검토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센터장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계속/멈춤</a:t>
            </a:r>
          </a:p>
        </p:txBody>
      </p:sp>
      <p:sp>
        <p:nvSpPr>
          <p:cNvPr id="12" name="s3_when"/>
          <p:cNvSpPr/>
          <p:nvPr/>
        </p:nvSpPr>
        <p:spPr>
          <a:xfrm>
            <a:off x="617220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4~12개월</a:t>
            </a:r>
          </a:p>
        </p:txBody>
      </p:sp>
      <p:sp>
        <p:nvSpPr>
          <p:cNvPr id="13" name="s3_what"/>
          <p:cNvSpPr/>
          <p:nvPr/>
        </p:nvSpPr>
        <p:spPr>
          <a:xfrm>
            <a:off x="617220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농업기술센터 교육 · 컨테이너 1동(자활기금)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팀장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월 수확량</a:t>
            </a:r>
          </a:p>
        </p:txBody>
      </p:sp>
      <p:sp>
        <p:nvSpPr>
          <p:cNvPr id="14" name="s4_when"/>
          <p:cNvSpPr/>
          <p:nvPr/>
        </p:nvSpPr>
        <p:spPr>
          <a:xfrm>
            <a:off x="8983980" y="2011680"/>
            <a:ext cx="2628900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2~3년 차</a:t>
            </a:r>
          </a:p>
        </p:txBody>
      </p:sp>
      <p:sp>
        <p:nvSpPr>
          <p:cNvPr id="15" name="s4_what"/>
          <p:cNvSpPr/>
          <p:nvPr/>
        </p:nvSpPr>
        <p:spPr>
          <a:xfrm>
            <a:off x="8983980" y="2743200"/>
            <a:ext cx="26289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로컬푸드·온라인 · 반찬 사업단과 한 몸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자립 매출 도달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 재무 계획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돈 — 얼마 들고, 언제 스스로 서나</a:t>
            </a:r>
          </a:p>
        </p:txBody>
      </p:sp>
      <p:sp>
        <p:nvSpPr>
          <p:cNvPr id="7" name="s1_budget"/>
          <p:cNvSpPr/>
          <p:nvPr/>
        </p:nvSpPr>
        <p:spPr>
          <a:xfrm>
            <a:off x="548640" y="1920240"/>
            <a:ext cx="393192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1억 5,652만원 ~ 2억 4,585만원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인건비 = 자활근로·한시적 인건비(p.101·p.128)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설비 = 자활기금 융자(1억 이내 · 연 3% p.134)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운영비·재료비 = 사업 매출</a:t>
            </a:r>
          </a:p>
        </p:txBody>
      </p:sp>
      <p:graphicFrame>
        <p:nvGraphicFramePr>
          <p:cNvPr id="8" name="s2_chart"/>
          <p:cNvGraphicFramePr>
            <a:graphicFrameLocks noGrp="1"/>
          </p:cNvGraphicFramePr>
          <p:nvPr/>
        </p:nvGraphicFramePr>
        <p:xfrm>
          <a:off x="4754880" y="1828800"/>
          <a:ext cx="6858000" cy="384048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9" name="s3_goal"/>
          <p:cNvSpPr txBox="1"/>
          <p:nvPr/>
        </p:nvSpPr>
        <p:spPr>
          <a:xfrm>
            <a:off x="548640" y="5852160"/>
            <a:ext cx="11064240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→ 3년 안에 월 1,527만원을 목표로(1년 차 50% · 2년 차 75% · 3년 차 100%)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Ⅺ 성과 목표 · Ⅻ 사회적 가치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무엇으로 성공을 재나</a:t>
            </a:r>
          </a:p>
        </p:txBody>
      </p:sp>
      <p:sp>
        <p:nvSpPr>
          <p:cNvPr id="7" name="s1_k"/>
          <p:cNvSpPr/>
          <p:nvPr/>
        </p:nvSpPr>
        <p:spPr>
          <a:xfrm>
            <a:off x="548640" y="192024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월 수확량</a:t>
            </a:r>
          </a:p>
        </p:txBody>
      </p:sp>
      <p:sp>
        <p:nvSpPr>
          <p:cNvPr id="8" name="s1_o"/>
          <p:cNvSpPr/>
          <p:nvPr/>
        </p:nvSpPr>
        <p:spPr>
          <a:xfrm>
            <a:off x="3566160" y="192024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기록</a:t>
            </a:r>
          </a:p>
        </p:txBody>
      </p:sp>
      <p:sp>
        <p:nvSpPr>
          <p:cNvPr id="9" name="s1_t"/>
          <p:cNvSpPr/>
          <p:nvPr/>
        </p:nvSpPr>
        <p:spPr>
          <a:xfrm>
            <a:off x="5394960" y="192024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기록 대비 3배</a:t>
            </a:r>
          </a:p>
        </p:txBody>
      </p:sp>
      <p:sp>
        <p:nvSpPr>
          <p:cNvPr id="10" name="s2_k"/>
          <p:cNvSpPr/>
          <p:nvPr/>
        </p:nvSpPr>
        <p:spPr>
          <a:xfrm>
            <a:off x="548640" y="278892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반찬 사업단 납품</a:t>
            </a:r>
          </a:p>
        </p:txBody>
      </p:sp>
      <p:sp>
        <p:nvSpPr>
          <p:cNvPr id="11" name="s2_o"/>
          <p:cNvSpPr/>
          <p:nvPr/>
        </p:nvSpPr>
        <p:spPr>
          <a:xfrm>
            <a:off x="3566160" y="278892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주 1회</a:t>
            </a:r>
          </a:p>
        </p:txBody>
      </p:sp>
      <p:sp>
        <p:nvSpPr>
          <p:cNvPr id="12" name="s2_t"/>
          <p:cNvSpPr/>
          <p:nvPr/>
        </p:nvSpPr>
        <p:spPr>
          <a:xfrm>
            <a:off x="5394960" y="278892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주 2회</a:t>
            </a:r>
          </a:p>
        </p:txBody>
      </p:sp>
      <p:sp>
        <p:nvSpPr>
          <p:cNvPr id="13" name="s3_k"/>
          <p:cNvSpPr/>
          <p:nvPr/>
        </p:nvSpPr>
        <p:spPr>
          <a:xfrm>
            <a:off x="548640" y="365760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판로</a:t>
            </a:r>
          </a:p>
        </p:txBody>
      </p:sp>
      <p:sp>
        <p:nvSpPr>
          <p:cNvPr id="14" name="s3_o"/>
          <p:cNvSpPr/>
          <p:nvPr/>
        </p:nvSpPr>
        <p:spPr>
          <a:xfrm>
            <a:off x="3566160" y="365760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1곳</a:t>
            </a:r>
          </a:p>
        </p:txBody>
      </p:sp>
      <p:sp>
        <p:nvSpPr>
          <p:cNvPr id="15" name="s3_t"/>
          <p:cNvSpPr/>
          <p:nvPr/>
        </p:nvSpPr>
        <p:spPr>
          <a:xfrm>
            <a:off x="5394960" y="365760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3곳</a:t>
            </a:r>
          </a:p>
        </p:txBody>
      </p:sp>
      <p:sp>
        <p:nvSpPr>
          <p:cNvPr id="16" name="s4_soc"/>
          <p:cNvSpPr/>
          <p:nvPr/>
        </p:nvSpPr>
        <p:spPr>
          <a:xfrm>
            <a:off x="7589520" y="1920240"/>
            <a:ext cx="402336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사회적 가치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한 해 내내 일자리 — 참여자 4~6명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자활 안 순환 — 반찬 사업단 매입액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ⅩⅢ 위험 관리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막힐 곳과 미리 세운 대응</a:t>
            </a:r>
          </a:p>
        </p:txBody>
      </p:sp>
      <p:sp>
        <p:nvSpPr>
          <p:cNvPr id="7" name="s1_r"/>
          <p:cNvSpPr/>
          <p:nvPr/>
        </p:nvSpPr>
        <p:spPr>
          <a:xfrm>
            <a:off x="548640" y="1920240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병해·곰팡이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큼</a:t>
            </a:r>
          </a:p>
        </p:txBody>
      </p:sp>
      <p:sp>
        <p:nvSpPr>
          <p:cNvPr id="8" name="s1_d"/>
          <p:cNvSpPr/>
          <p:nvPr/>
        </p:nvSpPr>
        <p:spPr>
          <a:xfrm>
            <a:off x="3566160" y="1920240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교육 · 위생 · 기록</a:t>
            </a:r>
          </a:p>
        </p:txBody>
      </p:sp>
      <p:sp>
        <p:nvSpPr>
          <p:cNvPr id="9" name="s1_s"/>
          <p:cNvSpPr/>
          <p:nvPr/>
        </p:nvSpPr>
        <p:spPr>
          <a:xfrm>
            <a:off x="8778240" y="1920240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병해 건수</a:t>
            </a:r>
          </a:p>
        </p:txBody>
      </p:sp>
      <p:sp>
        <p:nvSpPr>
          <p:cNvPr id="10" name="s2_r"/>
          <p:cNvSpPr/>
          <p:nvPr/>
        </p:nvSpPr>
        <p:spPr>
          <a:xfrm>
            <a:off x="548640" y="2999232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전기료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높음 · 영향 중간</a:t>
            </a:r>
          </a:p>
        </p:txBody>
      </p:sp>
      <p:sp>
        <p:nvSpPr>
          <p:cNvPr id="11" name="s2_d"/>
          <p:cNvSpPr/>
          <p:nvPr/>
        </p:nvSpPr>
        <p:spPr>
          <a:xfrm>
            <a:off x="3566160" y="2999232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단열·설비 선택</a:t>
            </a:r>
          </a:p>
        </p:txBody>
      </p:sp>
      <p:sp>
        <p:nvSpPr>
          <p:cNvPr id="12" name="s2_s"/>
          <p:cNvSpPr/>
          <p:nvPr/>
        </p:nvSpPr>
        <p:spPr>
          <a:xfrm>
            <a:off x="8778240" y="2999232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월 전기료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09 · 컨테이너 버섯 농장 + 반찬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ⅩⅣ 전망과 기대 효과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뒤, 그리고 가장 큰 기대 효과</a:t>
            </a:r>
          </a:p>
        </p:txBody>
      </p:sp>
      <p:sp>
        <p:nvSpPr>
          <p:cNvPr id="7" name="s1_o"/>
          <p:cNvSpPr txBox="1"/>
          <p:nvPr/>
        </p:nvSpPr>
        <p:spPr>
          <a:xfrm>
            <a:off x="548640" y="196596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3년 뒤 모습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컨테이너 농장이 반찬 사업단 재료를 대는 자활 안 순환</a:t>
            </a:r>
          </a:p>
        </p:txBody>
      </p:sp>
      <p:sp>
        <p:nvSpPr>
          <p:cNvPr id="8" name="s2_o"/>
          <p:cNvSpPr txBox="1"/>
          <p:nvPr/>
        </p:nvSpPr>
        <p:spPr>
          <a:xfrm>
            <a:off x="548640" y="315468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다른 작물(새싹 채소)</a:t>
            </a:r>
          </a:p>
        </p:txBody>
      </p:sp>
      <p:sp>
        <p:nvSpPr>
          <p:cNvPr id="9" name="s3_o"/>
          <p:cNvSpPr txBox="1"/>
          <p:nvPr/>
        </p:nvSpPr>
        <p:spPr>
          <a:xfrm>
            <a:off x="548640" y="434340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이 사업의 장점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판로를 먼저 갖고 시작한다 — 농사의 가장 큰 위험을 줄인다</a:t>
            </a:r>
          </a:p>
        </p:txBody>
      </p:sp>
      <p:sp>
        <p:nvSpPr>
          <p:cNvPr id="10" name="s4_top"/>
          <p:cNvSpPr/>
          <p:nvPr/>
        </p:nvSpPr>
        <p:spPr>
          <a:xfrm>
            <a:off x="548640" y="5394960"/>
            <a:ext cx="6400800" cy="12801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  <a:p>
            <a:pPr algn="l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날씨와 상관없는 일터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컨테이너 재배 + 반찬 사업단 재료 — 안에서 도는 순환</a:t>
            </a:r>
          </a:p>
        </p:txBody>
      </p:sp>
      <p:pic>
        <p:nvPicPr>
          <p:cNvPr id="11" name="s5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79" y="1280160"/>
            <a:ext cx="5667190" cy="53035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