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r>
              <a:rPr sz="14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스스로 서려면 매달 팔아야 하는 금액(만원)</a:t>
            </a:r>
          </a:p>
        </c:rich>
      </c:tx>
      <c:layout/>
      <c:overlay val="0"/>
    </c:title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필요한 월 매출(만원)</c:v>
                </c:pt>
              </c:strCache>
            </c:strRef>
          </c:tx>
          <c:dPt>
            <c:idx val="0"/>
            <c:spPr>
              <a:solidFill>
                <a:srgbClr val="C08A2E"/>
              </a:solidFill>
            </c:spPr>
          </c:dPt>
          <c:dPt>
            <c:idx val="1"/>
            <c:spPr>
              <a:solidFill>
                <a:srgbClr val="A3341C"/>
              </a:solidFill>
            </c:spPr>
          </c:dPt>
          <c:dPt>
            <c:idx val="2"/>
            <c:spPr>
              <a:solidFill>
                <a:srgbClr val="2B1D14"/>
              </a:solidFill>
            </c:spPr>
          </c:dPt>
          <c:cat>
            <c:strRef>
              <c:f>Sheet1!$A$2:$A$4</c:f>
              <c:strCache>
                <c:ptCount val="3"/>
                <c:pt idx="0">
                  <c:v>1~2년 차
(100% 지원)</c:v>
                </c:pt>
                <c:pt idx="1">
                  <c:v>3~5년 차
(50% 지원)</c:v>
                </c:pt>
                <c:pt idx="2">
                  <c:v>6년 차~
(지원 없음)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481</c:v>
                </c:pt>
                <c:pt idx="1">
                  <c:v>943</c:v>
                </c:pt>
                <c:pt idx="2">
                  <c:v>1404</c:v>
                </c:pt>
              </c:numCache>
            </c:numRef>
          </c:val>
        </c:ser>
        <c:dLbls>
          <c:numFmt formatCode="#,##0&quot;만원&quot;" sourceLinked="0"/>
          <c:txPr>
            <a:bodyPr/>
            <a:lstStyle/>
            <a:p>
              <a:pPr>
                <a:defRPr sz="1400" b="1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7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3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동네 고장 수리 구독 사업 계획을 말씀드리겠습니다. 한 줄로: 집수리를 한 번 해 주고 끝내는 대신, 어르신 집을 달마다 점검하고 미리 고쳐 주는 「동네 고장 수리 구독」 사업.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사업을 네 숫자로 먼저 보여 드립니다. 첫해 사업비는 1억 3,652만원 ~ 2억 705만원(추정)이고, 인건비는 자활근로·한시적 인건비, 설비는 자활기금으로 조달합니다. 참여자 4~6명과 전문인력 1명이 함께합니다. 그리고 가장 중요한 숫자 — 지원이 끝난 뒤에도 매달 1,404만원을 팔면 스스로 섭니다. 가장 큰 기대 효과는 「붐비는 업종의 새 길」입니다. 집수리 자활기업 208곳 — 파는 방식만 바꿔 달마다 일거리를.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집수리는 전국 자활기업 977곳 가운데 208곳으로 가장 많은 업종입니다. 같은 일을 하는 곳이 많아 일감을 두고 겨룹니다.</a:t>
            </a:r>
          </a:p>
          <a:p/>
          <a:p>
            <a:r>
              <a:t>집도 늙고 있습니다. 지은 지 30년 넘은 주택이 30.6%입니다(국가데이터처 2025 주택총조사). 혼자 사는 어르신 집은 작은 고장이 큰 사고로 번집니다.</a:t>
            </a:r>
          </a:p>
          <a:p/>
          <a:p>
            <a:r>
              <a:t>그래서 「고장 나면 부르는」 대신 「달마다 와서 미리 보는」 방식으로 팝니다. 같은 기술로 다른 상품을 만드는 것입니다. 점검 때 안부까지 확인하면 돌봄 예산이 비용을 대는 길이 열립니다.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자활기업 집수리: 208곳 / 977곳 — 업종 1위 — 기술 인력은 많다 — 파는 방식을 바꾸면 된다. (출처: 전국 자활기업 현황 977곳(한국자활복지개발원 공공데이터, 2026-10…)</a:t>
            </a:r>
          </a:p>
          <a:p>
            <a:r>
              <a:t>노후 주택: 지은 지 30년 넘은 주택 30.6%(2025) — 고장 날 집이 많다. (출처: 국가데이터처 2025 인구주택총조사(2026-07 발표) — 지은 지 3…)</a:t>
            </a:r>
          </a:p>
          <a:p>
            <a:r>
              <a:t>혼자 사는 어르신: 고령자 가구 가운데 1인 가구 37.8% — 고쳐 줄 사람이 없는 집. (출처: 통계청 「2025 고령자 통계」(2025-09) — 고령자 가구 618만…)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지자체 주거복지·돌봄 담당: 어르신 집 안전 점검. 연간. 닿는 법 — 돌봄 사업과 묶어 제안.</a:t>
            </a:r>
          </a:p>
          <a:p>
            <a:r>
              <a:t>자녀: 부모님 집 점검 구독. 달마다. 닿는 법 — 온라인·입소문.</a:t>
            </a:r>
          </a:p>
          <a:p>
            <a:r>
              <a:t>어르신 본인: 작은 고장 해결. 달마다. 닿는 법 — 경로당 안내.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집수리 자활기업 — 강점 기술, 약점 한 번 고치고 끝. 우리는 같은 기술 · 구독 방식.</a:t>
            </a:r>
          </a:p>
          <a:p>
            <a:r>
              <a:t>일반 출장 수리 — 강점 빠르다, 약점 작은 일은 안 오거나 비싸다. 우리는 달마다 작은 것까지.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S: 기술 인력이 이미 많다, 돌봄과 묶인다</a:t>
            </a:r>
          </a:p>
          <a:p>
            <a:r>
              <a:t>W: 어르신이 달마다 내기 어렵다, 점검 기록 체계 필요</a:t>
            </a:r>
          </a:p>
          <a:p>
            <a:r>
              <a:t>O: 노후 주택 증가, 지자체 돌봄 통합</a:t>
            </a:r>
          </a:p>
          <a:p>
            <a:r>
              <a:t>T: 안전사고 책임, 구독 개념이 낯설다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수요 △: 필요는 크지만 「구독」이 낯설다 — 한 동네 30가구 무료 점검으로 고장 빈도부터 잰다</a:t>
            </a:r>
          </a:p>
          <a:p>
            <a:r>
              <a:t>기술 ○: 집수리 자활기업 기술 그대로 · 자격 취득으로 보강</a:t>
            </a:r>
          </a:p>
          <a:p>
            <a:r>
              <a:t>자금 ○: 공구·소모품 시범 1백만~2백만 원</a:t>
            </a:r>
          </a:p>
          <a:p>
            <a:r>
              <a:t>인력 ○: 집수리 사업단 인력 활용</a:t>
            </a:r>
          </a:p>
          <a:p>
            <a:r>
              <a:t>제도 △: 돌봄·주거복지 예산이 비용을 대는 길을 지자체와 확인</a:t>
            </a:r>
          </a:p>
          <a:p>
            <a:r>
              <a:t>○ = 지금 가능, △ = 시범·일정 안에서 확인하고 보완.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상품·서비스: 달마다 점검(전등·수도·문고리·보일러) — 같은 사람이 달마다 · 고장 기록 / 겨울 보일러 점검 — 철마다</a:t>
            </a:r>
          </a:p>
          <a:p>
            <a:r>
              <a:t>일의 흐름: 가구 등록 · 집 상태 기록 → 달마다 방문 점검표 → 작은 고장은 그 자리에서 → 큰 수리는 집수리 자활기업에 넘김 → 고장 기록 → 다음 고장 미리 알림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지원금은 시작을 돕지만 사업을 지켜 주지 않습니다. 첫째, 기술력입니다.</a:t>
            </a:r>
          </a:p>
          <a:p>
            <a:r>
              <a:t>국가기술자격(전기·배관·에너지관리) — 왜: 안전과 신뢰 — 자격이 있어야 맡긴다. 어떻게: 전기기능사·배관기능사·에너지관리기능사 응시 지원. 언제: 1년 안 2명.</a:t>
            </a:r>
          </a:p>
          <a:p>
            <a:r>
              <a:t>점검 기록 — 왜: 기록이 쌓이면 고장을 미리 안다 — 이것이 구독의 값. 어떻게: 집마다 고장 기록표. 언제: 시범부터.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제품 특화 — 다른 데서 못 사는 이유:</a:t>
            </a:r>
          </a:p>
          <a:p>
            <a:r>
              <a:t>달마다 같은 사람이 온다: 안부 확인이 함께 — 돌봄 예산이 낼 이유</a:t>
            </a:r>
          </a:p>
          <a:p>
            <a:r>
              <a:t>고장 기록으로 미리 알림: 큰 사고를 막는다</a:t>
            </a:r>
          </a:p>
          <a:p/>
          <a:p>
            <a:r>
              <a:t>인기 상품은 감이 아니라 팔린 숫자로 고릅니다. 대표 상품 후보는 어르신 집 달마다 점검, 겨울 보일러 점검.</a:t>
            </a:r>
          </a:p>
          <a:p>
            <a:r>
              <a:t>시제품 — 후보 3개를 작게 만들어 시식·시연 — 무엇을 왜 골랐는지 적는다</a:t>
            </a:r>
          </a:p>
          <a:p>
            <a:r>
              <a:t>반응 재기 — 한 달 동안 판매량·재주문·댓글을 상품마다 따로 센다</a:t>
            </a:r>
          </a:p>
          <a:p>
            <a:r>
              <a:t>고르기 — 가장 잘 나간 1개를 대표 상품으로 — 포장·이름·이야기를 몰아 준다</a:t>
            </a:r>
          </a:p>
          <a:p>
            <a:r>
              <a:t>고치기 — 대표 상품은 매달 한 군데씩 고친다(맛·크기·포장·값) — 고친 뒤 다시 잰다</a:t>
            </a:r>
          </a:p>
          <a:p>
            <a:r>
              <a:t>넓히기 — 분기마다 새 상품 1개 시험 · 석 달 안 팔린 상품은 접는다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지자체 주거복지·돌봄: 우리가 주는 것 점검 기록·안부, 받는 것 비용 부담. 첫걸음 — 시범 결과로 제안.</a:t>
            </a:r>
          </a:p>
          <a:p>
            <a:r>
              <a:t>집수리 자활기업: 우리가 주는 것 큰 수리 넘김, 받는 것 일감. 첫걸음 — 시범부터.</a:t>
            </a:r>
          </a:p>
          <a:p/>
          <a:p>
            <a:r>
              <a:t>브랜드 방침: 「우리 집 주치의」 — 같은 사람이 와서 같은 점검표로 봅니다. 사람이 곧 브랜드입니다.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한 동네 30가구 무료 점검: 동 행정복지센터·경로당 (1~3개월) — 1년 목표 30가구.</a:t>
            </a:r>
          </a:p>
          <a:p>
            <a:r>
              <a:t>지자체 돌봄 연계: 시범 결과 보고 (4~6개월) — 1년 목표 협약 1건.</a:t>
            </a:r>
          </a:p>
          <a:p>
            <a:r>
              <a:t>자녀 구독: 온라인 (6개월~) — 1년 목표 구독 가구.</a:t>
            </a:r>
          </a:p>
          <a:p/>
          <a:p>
            <a:r>
              <a:t>가격 전략: 월 구독료는 작게, 부품값은 따로. 저소득 가구는 돌봄·주거복지 예산이 대신 내는 구조를 지자체와 만듭니다.</a:t>
            </a:r>
          </a:p>
          <a:p>
            <a:r>
              <a:t>홍보: 시범 결과(무엇이 얼마나 자주 고장 나나) 공개 / 점검 전후 사진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0~3개월(시범): 30가구 · 석 달 무료 점검 · 고장 기록. 책임 팀장. 확인 기준 — 가구당 월 고장·해결 건수.</a:t>
            </a:r>
          </a:p>
          <a:p>
            <a:r>
              <a:t>관문: 가구 70%가 「계속 받고 싶다」 + 지자체가 비용 부담 검토면 계속. 책임 센터장. 확인 기준 — 계속/멈춤.</a:t>
            </a:r>
          </a:p>
          <a:p>
            <a:r>
              <a:t>4~12개월: 지자체 협약 · 구독 100가구. 책임 팀장. 확인 기준 — 구독 유지율.</a:t>
            </a:r>
          </a:p>
          <a:p>
            <a:r>
              <a:t>2~3년 차: 자활기업(집수리 연계) · 다른 동네. 책임 대표. 확인 기준 — 자립 매출 도달.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첫해 사업비는 1억 3,652만원 ~ 2억 705만원(추정)입니다. 인건비는 자활근로·한시적 인건비(p.101·p.128), 설비는 자활기금 융자(p.134)로 조달합니다.</a:t>
            </a:r>
          </a:p>
          <a:p>
            <a:r>
              <a:t>인건비 지원은 시간이 지나며 줄어듭니다. 그래서 단계마다 매달 얼마를 팔아야 스스로 버티는지 계산했습니다.</a:t>
            </a:r>
          </a:p>
          <a:p>
            <a:r>
              <a:t>1~2년 차 · 참여자 인건비 100% 지원: 필요한 월 매출 481만원(하루 219,000원)</a:t>
            </a:r>
          </a:p>
          <a:p>
            <a:r>
              <a:t>3~5년 차 · 50% 지원: 필요한 월 매출 943만원(하루 429,000원)</a:t>
            </a:r>
          </a:p>
          <a:p>
            <a:r>
              <a:t>6년 차부터 · 지원 없음: 필요한 월 매출 1,404만원(하루 638,000원)</a:t>
            </a:r>
          </a:p>
          <a:p>
            <a:r>
              <a:t>전문인력 인건비는 보수적으로 늘 우리 부담으로 셌고, 설비·운영비는 견적 전 추정입니다.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구독 가구: 1년 30(시범), 3년 300 — 명부</a:t>
            </a:r>
          </a:p>
          <a:p>
            <a:r>
              <a:t>미리 막은 고장: 1년 기록, 3년 기록 — 점검 기록</a:t>
            </a:r>
          </a:p>
          <a:p>
            <a:r>
              <a:t>자격 취득: 1년 2명, 3년 5명 — 자격증</a:t>
            </a:r>
          </a:p>
          <a:p>
            <a:r>
              <a:t>사회적 가치: 어르신 집 안전(점검 가구 수) / 안부 확인(이상 발견·연계) / 일자리(참여자 4~6명)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어르신이 비용을 못 냄(가능성 높음, 영향 큼): 대응 — 돌봄·주거복지 예산 연계. 미리 볼 신호 — 지자체 협의.</a:t>
            </a:r>
          </a:p>
          <a:p>
            <a:r>
              <a:t>안전사고 책임(가능성 낮음, 영향 큼): 대응 — 보험·안전 수칙. 미리 볼 신호 — 사고 기록.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3년 뒤 모습: 동네 어르신 300가구의 「집 주치의」</a:t>
            </a:r>
          </a:p>
          <a:p>
            <a:r>
              <a:t>넓히기: 집수리 자활기업 전국 208곳이 같은 방식으로</a:t>
            </a:r>
          </a:p>
          <a:p>
            <a:r>
              <a:t>이 사업의 장점: 새 기술 없이 파는 방식만 바꾼다 — 전국 208곳이 바로 쓸 수 있는 모델</a:t>
            </a:r>
          </a:p>
          <a:p/>
          <a:p>
            <a:r>
              <a:t>가장 큰 기대 효과는 「붐비는 업종의 새 길」. 집수리 자활기업 208곳 — 파는 방식만 바꿔 달마다 일거리를. 근거: 전국 자활기업 현황 977곳.</a:t>
            </a:r>
          </a:p>
          <a:p>
            <a:r>
              <a:t>마지막으로 여쭙니다 — 우리 집에서 제일 자주 고장 나는 건?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5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5.xml"/><Relationship Id="rId4" Type="http://schemas.openxmlformats.org/officeDocument/2006/relationships/chart" Target="../charts/chart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B1D14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F3D489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F3D489"/>
                </a:solidFill>
                <a:latin typeface="맑은 고딕"/>
                <a:ea typeface="맑은 고딕"/>
                <a:cs typeface="맑은 고딕"/>
              </a:rPr>
              <a:t>자활사업 아이디어 08 · 동네 고장 수리 구독</a:t>
            </a:r>
          </a:p>
        </p:txBody>
      </p:sp>
      <p:sp>
        <p:nvSpPr>
          <p:cNvPr id="5" name="c_k"/>
          <p:cNvSpPr txBox="1"/>
          <p:nvPr/>
        </p:nvSpPr>
        <p:spPr>
          <a:xfrm>
            <a:off x="640080" y="1371600"/>
            <a:ext cx="6400800" cy="45720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800" b="1">
                <a:solidFill>
                  <a:srgbClr val="C08A2E"/>
                </a:solidFill>
                <a:latin typeface="맑은 고딕"/>
                <a:ea typeface="맑은 고딕"/>
                <a:cs typeface="맑은 고딕"/>
              </a:rPr>
              <a:t>자활사업 계획서 · 아이디어 08</a:t>
            </a:r>
          </a:p>
        </p:txBody>
      </p:sp>
      <p:sp>
        <p:nvSpPr>
          <p:cNvPr id="6" name="c_t"/>
          <p:cNvSpPr txBox="1"/>
          <p:nvPr/>
        </p:nvSpPr>
        <p:spPr>
          <a:xfrm>
            <a:off x="640080" y="1874519"/>
            <a:ext cx="6949440" cy="182880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4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동네 고장 수리 구독</a:t>
            </a:r>
          </a:p>
        </p:txBody>
      </p:sp>
      <p:sp>
        <p:nvSpPr>
          <p:cNvPr id="7" name="c_badge"/>
          <p:cNvSpPr/>
          <p:nvPr/>
        </p:nvSpPr>
        <p:spPr>
          <a:xfrm>
            <a:off x="640080" y="3840480"/>
            <a:ext cx="2377440" cy="50292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황당하지만 생각해볼 사업</a:t>
            </a:r>
          </a:p>
        </p:txBody>
      </p:sp>
      <p:sp>
        <p:nvSpPr>
          <p:cNvPr id="8" name="c_def"/>
          <p:cNvSpPr txBox="1"/>
          <p:nvPr/>
        </p:nvSpPr>
        <p:spPr>
          <a:xfrm>
            <a:off x="640080" y="4526280"/>
            <a:ext cx="6766560" cy="11887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600" b="0">
                <a:solidFill>
                  <a:srgbClr val="FBF6EE"/>
                </a:solidFill>
                <a:latin typeface="맑은 고딕"/>
                <a:ea typeface="맑은 고딕"/>
                <a:cs typeface="맑은 고딕"/>
              </a:rPr>
              <a:t>집수리를 한 번 해 주고 끝내는 대신, 어르신 집을 달마다 점검하고 미리 고쳐 주는 「동네 고장 수리 구독」 사업</a:t>
            </a:r>
          </a:p>
        </p:txBody>
      </p:sp>
      <p:sp>
        <p:nvSpPr>
          <p:cNvPr id="9" name="c_org"/>
          <p:cNvSpPr txBox="1"/>
          <p:nvPr/>
        </p:nvSpPr>
        <p:spPr>
          <a:xfrm>
            <a:off x="640080" y="6080760"/>
            <a:ext cx="64008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0">
                <a:solidFill>
                  <a:srgbClr val="F3D489"/>
                </a:solidFill>
                <a:latin typeface="맑은 고딕"/>
                <a:ea typeface="맑은 고딕"/>
                <a:cs typeface="맑은 고딕"/>
              </a:rPr>
              <a:t>웰쉐어 사회적협동조합 · 웰쉐어로지스 · 2026년 11월</a:t>
            </a:r>
          </a:p>
        </p:txBody>
      </p:sp>
      <p:pic>
        <p:nvPicPr>
          <p:cNvPr id="10" name="c_hero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0960" y="1188720"/>
            <a:ext cx="5764900" cy="53949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08 · 동네 고장 수리 구독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Ⅰ 사업 개요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한눈에 보는 사업</a:t>
            </a:r>
          </a:p>
        </p:txBody>
      </p:sp>
      <p:sp>
        <p:nvSpPr>
          <p:cNvPr id="7" name="s1_stat"/>
          <p:cNvSpPr/>
          <p:nvPr/>
        </p:nvSpPr>
        <p:spPr>
          <a:xfrm>
            <a:off x="548640" y="2148840"/>
            <a:ext cx="2651760" cy="1554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2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1억 3,652만원 ~ 2억 705만원</a:t>
            </a:r>
          </a:p>
          <a:p>
            <a:pPr algn="l">
              <a:spcAft>
                <a:spcPts val="400"/>
              </a:spcAft>
            </a:pPr>
            <a:r>
              <a:rPr sz="14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첫해 사업비(추정)</a:t>
            </a:r>
          </a:p>
        </p:txBody>
      </p:sp>
      <p:sp>
        <p:nvSpPr>
          <p:cNvPr id="8" name="s2_stat"/>
          <p:cNvSpPr/>
          <p:nvPr/>
        </p:nvSpPr>
        <p:spPr>
          <a:xfrm>
            <a:off x="3383280" y="2148840"/>
            <a:ext cx="2651760" cy="1554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3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4~6명 + 1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참여자 + 전문인력</a:t>
            </a:r>
          </a:p>
        </p:txBody>
      </p:sp>
      <p:sp>
        <p:nvSpPr>
          <p:cNvPr id="9" name="s3_stat"/>
          <p:cNvSpPr/>
          <p:nvPr/>
        </p:nvSpPr>
        <p:spPr>
          <a:xfrm>
            <a:off x="6217920" y="2148840"/>
            <a:ext cx="2651760" cy="1554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3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1,404만원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자립 월 매출 목표</a:t>
            </a:r>
          </a:p>
        </p:txBody>
      </p:sp>
      <p:sp>
        <p:nvSpPr>
          <p:cNvPr id="10" name="s4_stat"/>
          <p:cNvSpPr/>
          <p:nvPr/>
        </p:nvSpPr>
        <p:spPr>
          <a:xfrm>
            <a:off x="9052560" y="2148840"/>
            <a:ext cx="2651760" cy="1554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2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붐비는 업종의 새 길</a:t>
            </a:r>
          </a:p>
          <a:p>
            <a:pPr algn="l">
              <a:spcAft>
                <a:spcPts val="400"/>
              </a:spcAft>
            </a:pPr>
            <a:r>
              <a:rPr sz="14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가장 큰 기대 효과</a:t>
            </a:r>
          </a:p>
        </p:txBody>
      </p:sp>
      <p:sp>
        <p:nvSpPr>
          <p:cNvPr id="11" name="s5_def"/>
          <p:cNvSpPr txBox="1"/>
          <p:nvPr/>
        </p:nvSpPr>
        <p:spPr>
          <a:xfrm>
            <a:off x="548640" y="3977639"/>
            <a:ext cx="7589520" cy="109728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7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집수리를 한 번 해 주고 끝내는 대신, 어르신 집을 달마다 점검하고 미리 고쳐 주는 「동네 고장 수리 구독」 사업</a:t>
            </a:r>
          </a:p>
        </p:txBody>
      </p:sp>
      <p:sp>
        <p:nvSpPr>
          <p:cNvPr id="12" name="s5_top"/>
          <p:cNvSpPr/>
          <p:nvPr/>
        </p:nvSpPr>
        <p:spPr>
          <a:xfrm>
            <a:off x="548640" y="5120640"/>
            <a:ext cx="7589520" cy="82296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집수리 자활기업 208곳 — 파는 방식만 바꿔 달마다 일거리를</a:t>
            </a:r>
          </a:p>
        </p:txBody>
      </p:sp>
      <p:pic>
        <p:nvPicPr>
          <p:cNvPr id="13" name="s5_jj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8240" y="3566160"/>
            <a:ext cx="1998617" cy="3108960"/>
          </a:xfrm>
          <a:prstGeom prst="rect">
            <a:avLst/>
          </a:prstGeom>
        </p:spPr>
      </p:pic>
      <p:pic>
        <p:nvPicPr>
          <p:cNvPr id="14" name="s5_pg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41280" y="4572000"/>
            <a:ext cx="1736576" cy="210312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08 · 동네 고장 수리 구독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Ⅱ 추진 배경과 필요성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왜 이 사업인가</a:t>
            </a:r>
          </a:p>
        </p:txBody>
      </p:sp>
      <p:sp>
        <p:nvSpPr>
          <p:cNvPr id="7" name="s1_bg"/>
          <p:cNvSpPr/>
          <p:nvPr/>
        </p:nvSpPr>
        <p:spPr>
          <a:xfrm>
            <a:off x="548640" y="1965960"/>
            <a:ext cx="5440680" cy="2194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s1_n"/>
          <p:cNvSpPr/>
          <p:nvPr/>
        </p:nvSpPr>
        <p:spPr>
          <a:xfrm>
            <a:off x="685800" y="2103120"/>
            <a:ext cx="502920" cy="502920"/>
          </a:xfrm>
          <a:prstGeom prst="ellipse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</a:t>
            </a:r>
          </a:p>
        </p:txBody>
      </p:sp>
      <p:sp>
        <p:nvSpPr>
          <p:cNvPr id="9" name="s1_p"/>
          <p:cNvSpPr txBox="1"/>
          <p:nvPr/>
        </p:nvSpPr>
        <p:spPr>
          <a:xfrm>
            <a:off x="1280160" y="2057400"/>
            <a:ext cx="4617720" cy="201168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21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집수리는 전국 자활기업 977곳 가운데 208곳으로 가장 많은 업종입니다. 같은 일을 하는 곳이 많아 일감을 두고 겨룹니다.</a:t>
            </a:r>
          </a:p>
        </p:txBody>
      </p:sp>
      <p:sp>
        <p:nvSpPr>
          <p:cNvPr id="10" name="s2_bg"/>
          <p:cNvSpPr/>
          <p:nvPr/>
        </p:nvSpPr>
        <p:spPr>
          <a:xfrm>
            <a:off x="6172200" y="1965960"/>
            <a:ext cx="5440680" cy="2194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s2_n"/>
          <p:cNvSpPr/>
          <p:nvPr/>
        </p:nvSpPr>
        <p:spPr>
          <a:xfrm>
            <a:off x="6309360" y="2103120"/>
            <a:ext cx="502920" cy="502920"/>
          </a:xfrm>
          <a:prstGeom prst="ellipse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2</a:t>
            </a:r>
          </a:p>
        </p:txBody>
      </p:sp>
      <p:sp>
        <p:nvSpPr>
          <p:cNvPr id="12" name="s2_p"/>
          <p:cNvSpPr txBox="1"/>
          <p:nvPr/>
        </p:nvSpPr>
        <p:spPr>
          <a:xfrm>
            <a:off x="6903720" y="2057400"/>
            <a:ext cx="4617720" cy="201168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21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집도 늙고 있습니다. 지은 지 30년 넘은 주택이 30.6%입니다(국가데이터처 2025 주택총조사). 혼자 사는 어르신 집은 작은 고장이 큰 사고로 번집니다.</a:t>
            </a:r>
          </a:p>
        </p:txBody>
      </p:sp>
      <p:sp>
        <p:nvSpPr>
          <p:cNvPr id="13" name="s3_bg"/>
          <p:cNvSpPr/>
          <p:nvPr/>
        </p:nvSpPr>
        <p:spPr>
          <a:xfrm>
            <a:off x="548640" y="4343400"/>
            <a:ext cx="5440680" cy="2194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s3_n"/>
          <p:cNvSpPr/>
          <p:nvPr/>
        </p:nvSpPr>
        <p:spPr>
          <a:xfrm>
            <a:off x="685800" y="4480560"/>
            <a:ext cx="502920" cy="502920"/>
          </a:xfrm>
          <a:prstGeom prst="ellipse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</a:t>
            </a:r>
          </a:p>
        </p:txBody>
      </p:sp>
      <p:sp>
        <p:nvSpPr>
          <p:cNvPr id="15" name="s3_p"/>
          <p:cNvSpPr txBox="1"/>
          <p:nvPr/>
        </p:nvSpPr>
        <p:spPr>
          <a:xfrm>
            <a:off x="1280160" y="4434840"/>
            <a:ext cx="4617720" cy="201168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그래서 「고장 나면 부르는」 대신 「달마다 와서 미리 보는」 방식으로 팝니다. 같은 기술로 다른 상품을 만드는 것입니다. 점검 때 안부까지 확인하면 돌봄 예산이 비용을 대는 길이 열립니다.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08 · 동네 고장 수리 구독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Ⅲ 시장 분석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숫자가 말하는 시장</a:t>
            </a:r>
          </a:p>
        </p:txBody>
      </p:sp>
      <p:sp>
        <p:nvSpPr>
          <p:cNvPr id="7" name="s1_m"/>
          <p:cNvSpPr/>
          <p:nvPr/>
        </p:nvSpPr>
        <p:spPr>
          <a:xfrm>
            <a:off x="548640" y="2057400"/>
            <a:ext cx="3535680" cy="39319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자활기업 집수리</a:t>
            </a:r>
          </a:p>
          <a:p>
            <a:pPr algn="l">
              <a:spcAft>
                <a:spcPts val="400"/>
              </a:spcAft>
            </a:pPr>
            <a:r>
              <a:rPr sz="26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208곳 / 977곳 — 업종 1위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기술 인력은 많다 — 파는 방식을 바꾸면 된다</a:t>
            </a:r>
          </a:p>
        </p:txBody>
      </p:sp>
      <p:sp>
        <p:nvSpPr>
          <p:cNvPr id="8" name="s2_m"/>
          <p:cNvSpPr/>
          <p:nvPr/>
        </p:nvSpPr>
        <p:spPr>
          <a:xfrm>
            <a:off x="4312920" y="2057400"/>
            <a:ext cx="3535680" cy="39319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노후 주택</a:t>
            </a:r>
          </a:p>
          <a:p>
            <a:pPr algn="l">
              <a:spcAft>
                <a:spcPts val="400"/>
              </a:spcAft>
            </a:pPr>
            <a:r>
              <a:rPr sz="26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지은 지 30년 넘은 주택 30.6%(2025)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고장 날 집이 많다</a:t>
            </a:r>
          </a:p>
        </p:txBody>
      </p:sp>
      <p:sp>
        <p:nvSpPr>
          <p:cNvPr id="9" name="s3_m"/>
          <p:cNvSpPr/>
          <p:nvPr/>
        </p:nvSpPr>
        <p:spPr>
          <a:xfrm>
            <a:off x="8077200" y="2057400"/>
            <a:ext cx="3535680" cy="39319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혼자 사는 어르신</a:t>
            </a:r>
          </a:p>
          <a:p>
            <a:pPr algn="l">
              <a:spcAft>
                <a:spcPts val="400"/>
              </a:spcAft>
            </a:pPr>
            <a:r>
              <a:rPr sz="26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고령자 가구 가운데 1인 가구 37.8%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고쳐 줄 사람이 없는 집</a:t>
            </a:r>
          </a:p>
        </p:txBody>
      </p:sp>
      <p:sp>
        <p:nvSpPr>
          <p:cNvPr id="10" name="src"/>
          <p:cNvSpPr txBox="1"/>
          <p:nvPr/>
        </p:nvSpPr>
        <p:spPr>
          <a:xfrm>
            <a:off x="548640" y="6172200"/>
            <a:ext cx="10972800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출처: 자활 인스타 전수 조사 · 전국 자활기업 현황 · 공공 통계(계획서 붙임)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08 · 동네 고장 수리 구독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Ⅲ 고객 분석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누가, 왜 사나</a:t>
            </a:r>
          </a:p>
        </p:txBody>
      </p:sp>
      <p:sp>
        <p:nvSpPr>
          <p:cNvPr id="7" name="s1_c"/>
          <p:cNvSpPr/>
          <p:nvPr/>
        </p:nvSpPr>
        <p:spPr>
          <a:xfrm>
            <a:off x="548640" y="2057400"/>
            <a:ext cx="3535680" cy="4206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지자체 주거복지·돌봄 담당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어르신 집 안전 점검</a:t>
            </a:r>
          </a:p>
          <a:p>
            <a:pPr algn="l">
              <a:spcAft>
                <a:spcPts val="400"/>
              </a:spcAft>
            </a:pPr>
            <a:r>
              <a:rPr sz="19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얼마나 자주 · 연간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닿는 법 · 돌봄 사업과 묶어 제안</a:t>
            </a:r>
          </a:p>
        </p:txBody>
      </p:sp>
      <p:sp>
        <p:nvSpPr>
          <p:cNvPr id="8" name="s2_c"/>
          <p:cNvSpPr/>
          <p:nvPr/>
        </p:nvSpPr>
        <p:spPr>
          <a:xfrm>
            <a:off x="4312920" y="2057400"/>
            <a:ext cx="3535680" cy="4206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자녀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부모님 집 점검 구독</a:t>
            </a:r>
          </a:p>
          <a:p>
            <a:pPr algn="l">
              <a:spcAft>
                <a:spcPts val="400"/>
              </a:spcAft>
            </a:pPr>
            <a:r>
              <a:rPr sz="19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얼마나 자주 · 달마다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닿는 법 · 온라인·입소문</a:t>
            </a:r>
          </a:p>
        </p:txBody>
      </p:sp>
      <p:sp>
        <p:nvSpPr>
          <p:cNvPr id="9" name="s3_c"/>
          <p:cNvSpPr/>
          <p:nvPr/>
        </p:nvSpPr>
        <p:spPr>
          <a:xfrm>
            <a:off x="8077200" y="2057400"/>
            <a:ext cx="3535680" cy="4206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어르신 본인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작은 고장 해결</a:t>
            </a:r>
          </a:p>
          <a:p>
            <a:pPr algn="l">
              <a:spcAft>
                <a:spcPts val="400"/>
              </a:spcAft>
            </a:pPr>
            <a:r>
              <a:rPr sz="19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얼마나 자주 · 달마다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닿는 법 · 경로당 안내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08 · 동네 고장 수리 구독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Ⅲ 경쟁 분석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누구와 겨루고, 어떻게 이기나</a:t>
            </a:r>
          </a:p>
        </p:txBody>
      </p:sp>
      <p:sp>
        <p:nvSpPr>
          <p:cNvPr id="7" name="hd"/>
          <p:cNvSpPr/>
          <p:nvPr/>
        </p:nvSpPr>
        <p:spPr>
          <a:xfrm>
            <a:off x="548640" y="1965960"/>
            <a:ext cx="2304288" cy="411480"/>
          </a:xfrm>
          <a:prstGeom prst="rect">
            <a:avLst/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경쟁자</a:t>
            </a:r>
          </a:p>
        </p:txBody>
      </p:sp>
      <p:sp>
        <p:nvSpPr>
          <p:cNvPr id="8" name="hd"/>
          <p:cNvSpPr/>
          <p:nvPr/>
        </p:nvSpPr>
        <p:spPr>
          <a:xfrm>
            <a:off x="2926080" y="1965960"/>
            <a:ext cx="2304288" cy="411480"/>
          </a:xfrm>
          <a:prstGeom prst="rect">
            <a:avLst/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그쪽 강점</a:t>
            </a:r>
          </a:p>
        </p:txBody>
      </p:sp>
      <p:sp>
        <p:nvSpPr>
          <p:cNvPr id="9" name="hd"/>
          <p:cNvSpPr/>
          <p:nvPr/>
        </p:nvSpPr>
        <p:spPr>
          <a:xfrm>
            <a:off x="5303520" y="1965960"/>
            <a:ext cx="2852928" cy="411480"/>
          </a:xfrm>
          <a:prstGeom prst="rect">
            <a:avLst/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그쪽 약점</a:t>
            </a:r>
          </a:p>
        </p:txBody>
      </p:sp>
      <p:sp>
        <p:nvSpPr>
          <p:cNvPr id="10" name="hd"/>
          <p:cNvSpPr/>
          <p:nvPr/>
        </p:nvSpPr>
        <p:spPr>
          <a:xfrm>
            <a:off x="8229600" y="1965960"/>
            <a:ext cx="3310128" cy="411480"/>
          </a:xfrm>
          <a:prstGeom prst="rect">
            <a:avLst/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우리 대응</a:t>
            </a:r>
          </a:p>
        </p:txBody>
      </p:sp>
      <p:sp>
        <p:nvSpPr>
          <p:cNvPr id="11" name="s1_r0"/>
          <p:cNvSpPr/>
          <p:nvPr/>
        </p:nvSpPr>
        <p:spPr>
          <a:xfrm>
            <a:off x="548640" y="2468880"/>
            <a:ext cx="230428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집수리 자활기업</a:t>
            </a:r>
          </a:p>
        </p:txBody>
      </p:sp>
      <p:sp>
        <p:nvSpPr>
          <p:cNvPr id="12" name="s1_r1"/>
          <p:cNvSpPr/>
          <p:nvPr/>
        </p:nvSpPr>
        <p:spPr>
          <a:xfrm>
            <a:off x="2926080" y="2468880"/>
            <a:ext cx="230428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기술</a:t>
            </a:r>
          </a:p>
        </p:txBody>
      </p:sp>
      <p:sp>
        <p:nvSpPr>
          <p:cNvPr id="13" name="s1_r2"/>
          <p:cNvSpPr/>
          <p:nvPr/>
        </p:nvSpPr>
        <p:spPr>
          <a:xfrm>
            <a:off x="5303520" y="2468880"/>
            <a:ext cx="285292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한 번 고치고 끝</a:t>
            </a:r>
          </a:p>
        </p:txBody>
      </p:sp>
      <p:sp>
        <p:nvSpPr>
          <p:cNvPr id="14" name="s1_r3"/>
          <p:cNvSpPr/>
          <p:nvPr/>
        </p:nvSpPr>
        <p:spPr>
          <a:xfrm>
            <a:off x="8229600" y="2468880"/>
            <a:ext cx="3310128" cy="1325880"/>
          </a:xfrm>
          <a:prstGeom prst="rect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같은 기술 · 구독 방식</a:t>
            </a:r>
          </a:p>
        </p:txBody>
      </p:sp>
      <p:sp>
        <p:nvSpPr>
          <p:cNvPr id="15" name="s2_r0"/>
          <p:cNvSpPr/>
          <p:nvPr/>
        </p:nvSpPr>
        <p:spPr>
          <a:xfrm>
            <a:off x="548640" y="3886200"/>
            <a:ext cx="230428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일반 출장 수리</a:t>
            </a:r>
          </a:p>
        </p:txBody>
      </p:sp>
      <p:sp>
        <p:nvSpPr>
          <p:cNvPr id="16" name="s2_r1"/>
          <p:cNvSpPr/>
          <p:nvPr/>
        </p:nvSpPr>
        <p:spPr>
          <a:xfrm>
            <a:off x="2926080" y="3886200"/>
            <a:ext cx="230428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빠르다</a:t>
            </a:r>
          </a:p>
        </p:txBody>
      </p:sp>
      <p:sp>
        <p:nvSpPr>
          <p:cNvPr id="17" name="s2_r2"/>
          <p:cNvSpPr/>
          <p:nvPr/>
        </p:nvSpPr>
        <p:spPr>
          <a:xfrm>
            <a:off x="5303520" y="3886200"/>
            <a:ext cx="285292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작은 일은 안 오거나 비싸다</a:t>
            </a:r>
          </a:p>
        </p:txBody>
      </p:sp>
      <p:sp>
        <p:nvSpPr>
          <p:cNvPr id="18" name="s2_r3"/>
          <p:cNvSpPr/>
          <p:nvPr/>
        </p:nvSpPr>
        <p:spPr>
          <a:xfrm>
            <a:off x="8229600" y="3886200"/>
            <a:ext cx="3310128" cy="1325880"/>
          </a:xfrm>
          <a:prstGeom prst="rect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달마다 작은 것까지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08 · 동네 고장 수리 구독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Ⅲ SWOT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강점·약점·기회·위협</a:t>
            </a:r>
          </a:p>
        </p:txBody>
      </p:sp>
      <p:sp>
        <p:nvSpPr>
          <p:cNvPr id="7" name="s1_q"/>
          <p:cNvSpPr/>
          <p:nvPr/>
        </p:nvSpPr>
        <p:spPr>
          <a:xfrm>
            <a:off x="548640" y="1965960"/>
            <a:ext cx="5440680" cy="2194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4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S  강점</a:t>
            </a:r>
          </a:p>
          <a:p>
            <a:pPr algn="l">
              <a:spcAft>
                <a:spcPts val="400"/>
              </a:spcAft>
            </a:pPr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기술 인력이 이미 많다</a:t>
            </a:r>
          </a:p>
          <a:p>
            <a:pPr algn="l">
              <a:spcAft>
                <a:spcPts val="400"/>
              </a:spcAft>
            </a:pPr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돌봄과 묶인다</a:t>
            </a:r>
          </a:p>
        </p:txBody>
      </p:sp>
      <p:sp>
        <p:nvSpPr>
          <p:cNvPr id="8" name="s2_q"/>
          <p:cNvSpPr/>
          <p:nvPr/>
        </p:nvSpPr>
        <p:spPr>
          <a:xfrm>
            <a:off x="6172200" y="1965960"/>
            <a:ext cx="5440680" cy="2194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W  약점</a:t>
            </a:r>
          </a:p>
          <a:p>
            <a:pPr algn="l">
              <a:spcAft>
                <a:spcPts val="400"/>
              </a:spcAft>
            </a:pPr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어르신이 달마다 내기 어렵다</a:t>
            </a:r>
          </a:p>
          <a:p>
            <a:pPr algn="l">
              <a:spcAft>
                <a:spcPts val="400"/>
              </a:spcAft>
            </a:pPr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점검 기록 체계 필요</a:t>
            </a:r>
          </a:p>
        </p:txBody>
      </p:sp>
      <p:sp>
        <p:nvSpPr>
          <p:cNvPr id="9" name="s3_q"/>
          <p:cNvSpPr/>
          <p:nvPr/>
        </p:nvSpPr>
        <p:spPr>
          <a:xfrm>
            <a:off x="548640" y="4343400"/>
            <a:ext cx="5440680" cy="2194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400" b="1">
                <a:solidFill>
                  <a:srgbClr val="C08A2E"/>
                </a:solidFill>
                <a:latin typeface="맑은 고딕"/>
                <a:ea typeface="맑은 고딕"/>
                <a:cs typeface="맑은 고딕"/>
              </a:rPr>
              <a:t>O  기회</a:t>
            </a:r>
          </a:p>
          <a:p>
            <a:pPr algn="l">
              <a:spcAft>
                <a:spcPts val="400"/>
              </a:spcAft>
            </a:pPr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노후 주택 증가</a:t>
            </a:r>
          </a:p>
          <a:p>
            <a:pPr algn="l">
              <a:spcAft>
                <a:spcPts val="400"/>
              </a:spcAft>
            </a:pPr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지자체 돌봄 통합</a:t>
            </a:r>
          </a:p>
        </p:txBody>
      </p:sp>
      <p:sp>
        <p:nvSpPr>
          <p:cNvPr id="10" name="s4_q"/>
          <p:cNvSpPr/>
          <p:nvPr/>
        </p:nvSpPr>
        <p:spPr>
          <a:xfrm>
            <a:off x="6172200" y="4343400"/>
            <a:ext cx="5440680" cy="2194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4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T  위협</a:t>
            </a:r>
          </a:p>
          <a:p>
            <a:pPr algn="l">
              <a:spcAft>
                <a:spcPts val="400"/>
              </a:spcAft>
            </a:pPr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안전사고 책임</a:t>
            </a:r>
          </a:p>
          <a:p>
            <a:pPr algn="l">
              <a:spcAft>
                <a:spcPts val="400"/>
              </a:spcAft>
            </a:pPr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구독 개념이 낯설다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08 · 동네 고장 수리 구독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Ⅳ 타당성 검토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할 수 있는가 — 다섯 가지 검토</a:t>
            </a:r>
          </a:p>
        </p:txBody>
      </p:sp>
      <p:sp>
        <p:nvSpPr>
          <p:cNvPr id="7" name="s1_v"/>
          <p:cNvSpPr/>
          <p:nvPr/>
        </p:nvSpPr>
        <p:spPr>
          <a:xfrm>
            <a:off x="548640" y="1920240"/>
            <a:ext cx="731520" cy="731520"/>
          </a:xfrm>
          <a:prstGeom prst="ellips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2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△</a:t>
            </a:r>
          </a:p>
        </p:txBody>
      </p:sp>
      <p:sp>
        <p:nvSpPr>
          <p:cNvPr id="8" name="s1_k"/>
          <p:cNvSpPr txBox="1"/>
          <p:nvPr/>
        </p:nvSpPr>
        <p:spPr>
          <a:xfrm>
            <a:off x="1417320" y="1920240"/>
            <a:ext cx="1188720" cy="73152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18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수요</a:t>
            </a:r>
          </a:p>
        </p:txBody>
      </p:sp>
      <p:sp>
        <p:nvSpPr>
          <p:cNvPr id="9" name="s1_w"/>
          <p:cNvSpPr txBox="1"/>
          <p:nvPr/>
        </p:nvSpPr>
        <p:spPr>
          <a:xfrm>
            <a:off x="2651760" y="1920240"/>
            <a:ext cx="6858000" cy="7772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필요는 크지만 「구독」이 낯설다 — 한 동네 30가구 무료 점검으로 고장 빈도부터 잰다</a:t>
            </a:r>
          </a:p>
        </p:txBody>
      </p:sp>
      <p:sp>
        <p:nvSpPr>
          <p:cNvPr id="10" name="s2_v"/>
          <p:cNvSpPr/>
          <p:nvPr/>
        </p:nvSpPr>
        <p:spPr>
          <a:xfrm>
            <a:off x="548640" y="2788920"/>
            <a:ext cx="731520" cy="731520"/>
          </a:xfrm>
          <a:prstGeom prst="ellipse">
            <a:avLst/>
          </a:prstGeom>
          <a:solidFill>
            <a:srgbClr val="3F5A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2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○</a:t>
            </a:r>
          </a:p>
        </p:txBody>
      </p:sp>
      <p:sp>
        <p:nvSpPr>
          <p:cNvPr id="11" name="s2_k"/>
          <p:cNvSpPr txBox="1"/>
          <p:nvPr/>
        </p:nvSpPr>
        <p:spPr>
          <a:xfrm>
            <a:off x="1417320" y="2788920"/>
            <a:ext cx="1188720" cy="73152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18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기술</a:t>
            </a:r>
          </a:p>
        </p:txBody>
      </p:sp>
      <p:sp>
        <p:nvSpPr>
          <p:cNvPr id="12" name="s2_w"/>
          <p:cNvSpPr txBox="1"/>
          <p:nvPr/>
        </p:nvSpPr>
        <p:spPr>
          <a:xfrm>
            <a:off x="2651760" y="2788920"/>
            <a:ext cx="6858000" cy="7772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집수리 자활기업 기술 그대로 · 자격 취득으로 보강</a:t>
            </a:r>
          </a:p>
        </p:txBody>
      </p:sp>
      <p:sp>
        <p:nvSpPr>
          <p:cNvPr id="13" name="s3_v"/>
          <p:cNvSpPr/>
          <p:nvPr/>
        </p:nvSpPr>
        <p:spPr>
          <a:xfrm>
            <a:off x="548640" y="3657600"/>
            <a:ext cx="731520" cy="731520"/>
          </a:xfrm>
          <a:prstGeom prst="ellipse">
            <a:avLst/>
          </a:prstGeom>
          <a:solidFill>
            <a:srgbClr val="3F5A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2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○</a:t>
            </a:r>
          </a:p>
        </p:txBody>
      </p:sp>
      <p:sp>
        <p:nvSpPr>
          <p:cNvPr id="14" name="s3_k"/>
          <p:cNvSpPr txBox="1"/>
          <p:nvPr/>
        </p:nvSpPr>
        <p:spPr>
          <a:xfrm>
            <a:off x="1417320" y="3657600"/>
            <a:ext cx="1188720" cy="73152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18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자금</a:t>
            </a:r>
          </a:p>
        </p:txBody>
      </p:sp>
      <p:sp>
        <p:nvSpPr>
          <p:cNvPr id="15" name="s3_w"/>
          <p:cNvSpPr txBox="1"/>
          <p:nvPr/>
        </p:nvSpPr>
        <p:spPr>
          <a:xfrm>
            <a:off x="2651760" y="3657600"/>
            <a:ext cx="6858000" cy="7772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공구·소모품 시범 1백만~2백만 원</a:t>
            </a:r>
          </a:p>
        </p:txBody>
      </p:sp>
      <p:sp>
        <p:nvSpPr>
          <p:cNvPr id="16" name="s4_v"/>
          <p:cNvSpPr/>
          <p:nvPr/>
        </p:nvSpPr>
        <p:spPr>
          <a:xfrm>
            <a:off x="548640" y="4526279"/>
            <a:ext cx="731520" cy="731520"/>
          </a:xfrm>
          <a:prstGeom prst="ellipse">
            <a:avLst/>
          </a:prstGeom>
          <a:solidFill>
            <a:srgbClr val="3F5A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2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○</a:t>
            </a:r>
          </a:p>
        </p:txBody>
      </p:sp>
      <p:sp>
        <p:nvSpPr>
          <p:cNvPr id="17" name="s4_k"/>
          <p:cNvSpPr txBox="1"/>
          <p:nvPr/>
        </p:nvSpPr>
        <p:spPr>
          <a:xfrm>
            <a:off x="1417320" y="4526279"/>
            <a:ext cx="1188720" cy="73152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18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인력</a:t>
            </a:r>
          </a:p>
        </p:txBody>
      </p:sp>
      <p:sp>
        <p:nvSpPr>
          <p:cNvPr id="18" name="s4_w"/>
          <p:cNvSpPr txBox="1"/>
          <p:nvPr/>
        </p:nvSpPr>
        <p:spPr>
          <a:xfrm>
            <a:off x="2651760" y="4526279"/>
            <a:ext cx="6858000" cy="7772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집수리 사업단 인력 활용</a:t>
            </a:r>
          </a:p>
        </p:txBody>
      </p:sp>
      <p:sp>
        <p:nvSpPr>
          <p:cNvPr id="19" name="s5_v"/>
          <p:cNvSpPr/>
          <p:nvPr/>
        </p:nvSpPr>
        <p:spPr>
          <a:xfrm>
            <a:off x="548640" y="5394960"/>
            <a:ext cx="731520" cy="731520"/>
          </a:xfrm>
          <a:prstGeom prst="ellips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2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△</a:t>
            </a:r>
          </a:p>
        </p:txBody>
      </p:sp>
      <p:sp>
        <p:nvSpPr>
          <p:cNvPr id="20" name="s5_k"/>
          <p:cNvSpPr txBox="1"/>
          <p:nvPr/>
        </p:nvSpPr>
        <p:spPr>
          <a:xfrm>
            <a:off x="1417320" y="5394960"/>
            <a:ext cx="1188720" cy="73152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18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제도</a:t>
            </a:r>
          </a:p>
        </p:txBody>
      </p:sp>
      <p:sp>
        <p:nvSpPr>
          <p:cNvPr id="21" name="s5_w"/>
          <p:cNvSpPr txBox="1"/>
          <p:nvPr/>
        </p:nvSpPr>
        <p:spPr>
          <a:xfrm>
            <a:off x="2651760" y="5394960"/>
            <a:ext cx="6858000" cy="7772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돌봄·주거복지 예산이 비용을 대는 길을 지자체와 확인</a:t>
            </a:r>
          </a:p>
        </p:txBody>
      </p:sp>
      <p:pic>
        <p:nvPicPr>
          <p:cNvPr id="22" name="s6_ch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2640" y="2377440"/>
            <a:ext cx="3118627" cy="420624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08 · 동네 고장 수리 구독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Ⅴ 사업 내용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무엇을, 어떻게 만드나</a:t>
            </a:r>
          </a:p>
        </p:txBody>
      </p:sp>
      <p:sp>
        <p:nvSpPr>
          <p:cNvPr id="7" name="s1_p0"/>
          <p:cNvSpPr/>
          <p:nvPr/>
        </p:nvSpPr>
        <p:spPr>
          <a:xfrm>
            <a:off x="548640" y="1965960"/>
            <a:ext cx="541782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1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달마다 점검(전등·수도·문고리·보일러)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같은 사람이 달마다 · 고장 기록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어르신 가구 · 월 구독</a:t>
            </a:r>
          </a:p>
        </p:txBody>
      </p:sp>
      <p:sp>
        <p:nvSpPr>
          <p:cNvPr id="8" name="s1_p1"/>
          <p:cNvSpPr/>
          <p:nvPr/>
        </p:nvSpPr>
        <p:spPr>
          <a:xfrm>
            <a:off x="6195059" y="1965960"/>
            <a:ext cx="541782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겨울 보일러 점검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철마다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어르신 가구 · 계절 상품</a:t>
            </a:r>
          </a:p>
        </p:txBody>
      </p:sp>
      <p:sp>
        <p:nvSpPr>
          <p:cNvPr id="9" name="s2_f"/>
          <p:cNvSpPr/>
          <p:nvPr/>
        </p:nvSpPr>
        <p:spPr>
          <a:xfrm>
            <a:off x="548640" y="4434840"/>
            <a:ext cx="1920240" cy="146304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  가구 등록 · 집 상태 기록</a:t>
            </a:r>
          </a:p>
        </p:txBody>
      </p:sp>
      <p:sp>
        <p:nvSpPr>
          <p:cNvPr id="10" name="s3_f"/>
          <p:cNvSpPr/>
          <p:nvPr/>
        </p:nvSpPr>
        <p:spPr>
          <a:xfrm>
            <a:off x="2834640" y="4434840"/>
            <a:ext cx="1920240" cy="1463040"/>
          </a:xfrm>
          <a:prstGeom prst="roundRect">
            <a:avLst>
              <a:gd name="adj" fmla="val 8000"/>
            </a:avLst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2  달마다 방문 점검표</a:t>
            </a:r>
          </a:p>
        </p:txBody>
      </p:sp>
      <p:sp>
        <p:nvSpPr>
          <p:cNvPr id="11" name="s3_ar"/>
          <p:cNvSpPr/>
          <p:nvPr/>
        </p:nvSpPr>
        <p:spPr>
          <a:xfrm rot="5400000">
            <a:off x="2532888" y="5001768"/>
            <a:ext cx="237744" cy="329184"/>
          </a:xfrm>
          <a:prstGeom prst="triangl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s4_f"/>
          <p:cNvSpPr/>
          <p:nvPr/>
        </p:nvSpPr>
        <p:spPr>
          <a:xfrm>
            <a:off x="5120640" y="4434840"/>
            <a:ext cx="1920240" cy="146304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  작은 고장은 그 자리에서</a:t>
            </a:r>
          </a:p>
        </p:txBody>
      </p:sp>
      <p:sp>
        <p:nvSpPr>
          <p:cNvPr id="13" name="s4_ar"/>
          <p:cNvSpPr/>
          <p:nvPr/>
        </p:nvSpPr>
        <p:spPr>
          <a:xfrm rot="5400000">
            <a:off x="4818888" y="5001768"/>
            <a:ext cx="237744" cy="329184"/>
          </a:xfrm>
          <a:prstGeom prst="triangl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s5_f"/>
          <p:cNvSpPr/>
          <p:nvPr/>
        </p:nvSpPr>
        <p:spPr>
          <a:xfrm>
            <a:off x="7406640" y="4434840"/>
            <a:ext cx="1920240" cy="1463040"/>
          </a:xfrm>
          <a:prstGeom prst="roundRect">
            <a:avLst>
              <a:gd name="adj" fmla="val 8000"/>
            </a:avLst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4  큰 수리는 집수리 자활기업에 넘김</a:t>
            </a:r>
          </a:p>
        </p:txBody>
      </p:sp>
      <p:sp>
        <p:nvSpPr>
          <p:cNvPr id="15" name="s5_ar"/>
          <p:cNvSpPr/>
          <p:nvPr/>
        </p:nvSpPr>
        <p:spPr>
          <a:xfrm rot="5400000">
            <a:off x="7104888" y="5001768"/>
            <a:ext cx="237744" cy="329184"/>
          </a:xfrm>
          <a:prstGeom prst="triangl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s6_f"/>
          <p:cNvSpPr/>
          <p:nvPr/>
        </p:nvSpPr>
        <p:spPr>
          <a:xfrm>
            <a:off x="9692640" y="4434840"/>
            <a:ext cx="1920240" cy="146304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5  고장 기록 → 다음 고장 미리 알림</a:t>
            </a:r>
          </a:p>
        </p:txBody>
      </p:sp>
      <p:sp>
        <p:nvSpPr>
          <p:cNvPr id="17" name="s6_ar"/>
          <p:cNvSpPr/>
          <p:nvPr/>
        </p:nvSpPr>
        <p:spPr>
          <a:xfrm rot="5400000">
            <a:off x="9390888" y="5001768"/>
            <a:ext cx="237744" cy="329184"/>
          </a:xfrm>
          <a:prstGeom prst="triangl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08 · 동네 고장 수리 구독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Ⅵ 경쟁력 강화 전략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경쟁력 ① 기술력을 키운다</a:t>
            </a:r>
          </a:p>
        </p:txBody>
      </p:sp>
      <p:sp>
        <p:nvSpPr>
          <p:cNvPr id="7" name="s1_a"/>
          <p:cNvSpPr/>
          <p:nvPr/>
        </p:nvSpPr>
        <p:spPr>
          <a:xfrm>
            <a:off x="548640" y="1920240"/>
            <a:ext cx="2743200" cy="132588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국가기술자격(전기·배관·에너지관리)</a:t>
            </a:r>
          </a:p>
        </p:txBody>
      </p:sp>
      <p:sp>
        <p:nvSpPr>
          <p:cNvPr id="8" name="s1_b"/>
          <p:cNvSpPr/>
          <p:nvPr/>
        </p:nvSpPr>
        <p:spPr>
          <a:xfrm>
            <a:off x="3383280" y="1920240"/>
            <a:ext cx="6035040" cy="1325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왜 · 안전과 신뢰 — 자격이 있어야 맡긴다</a:t>
            </a:r>
          </a:p>
          <a:p>
            <a:pPr algn="l">
              <a:spcAft>
                <a:spcPts val="400"/>
              </a:spcAft>
            </a:pPr>
            <a:r>
              <a:rPr sz="1500" b="0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어떻게 · 전기기능사·배관기능사·에너지관리기능사 응시 지원</a:t>
            </a:r>
          </a:p>
        </p:txBody>
      </p:sp>
      <p:sp>
        <p:nvSpPr>
          <p:cNvPr id="9" name="s1_t"/>
          <p:cNvSpPr/>
          <p:nvPr/>
        </p:nvSpPr>
        <p:spPr>
          <a:xfrm>
            <a:off x="9509760" y="1920240"/>
            <a:ext cx="2103120" cy="1325880"/>
          </a:xfrm>
          <a:prstGeom prst="roundRect">
            <a:avLst>
              <a:gd name="adj" fmla="val 8000"/>
            </a:avLst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1년 안 2명</a:t>
            </a:r>
          </a:p>
        </p:txBody>
      </p:sp>
      <p:sp>
        <p:nvSpPr>
          <p:cNvPr id="10" name="s2_a"/>
          <p:cNvSpPr/>
          <p:nvPr/>
        </p:nvSpPr>
        <p:spPr>
          <a:xfrm>
            <a:off x="548640" y="3383280"/>
            <a:ext cx="2743200" cy="132588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점검 기록</a:t>
            </a:r>
          </a:p>
        </p:txBody>
      </p:sp>
      <p:sp>
        <p:nvSpPr>
          <p:cNvPr id="11" name="s2_b"/>
          <p:cNvSpPr/>
          <p:nvPr/>
        </p:nvSpPr>
        <p:spPr>
          <a:xfrm>
            <a:off x="3383280" y="3383280"/>
            <a:ext cx="6035040" cy="1325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왜 · 기록이 쌓이면 고장을 미리 안다 — 이것이 구독의 값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어떻게 · 집마다 고장 기록표</a:t>
            </a:r>
          </a:p>
        </p:txBody>
      </p:sp>
      <p:sp>
        <p:nvSpPr>
          <p:cNvPr id="12" name="s2_t"/>
          <p:cNvSpPr/>
          <p:nvPr/>
        </p:nvSpPr>
        <p:spPr>
          <a:xfrm>
            <a:off x="9509760" y="3383280"/>
            <a:ext cx="2103120" cy="1325880"/>
          </a:xfrm>
          <a:prstGeom prst="roundRect">
            <a:avLst>
              <a:gd name="adj" fmla="val 8000"/>
            </a:avLst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시범부터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08 · 동네 고장 수리 구독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Ⅵ 경쟁력 강화 전략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경쟁력 ② 특화 · ③ 인기 상품</a:t>
            </a:r>
          </a:p>
        </p:txBody>
      </p:sp>
      <p:sp>
        <p:nvSpPr>
          <p:cNvPr id="7" name="s1_sp0"/>
          <p:cNvSpPr/>
          <p:nvPr/>
        </p:nvSpPr>
        <p:spPr>
          <a:xfrm>
            <a:off x="548640" y="1920240"/>
            <a:ext cx="4937760" cy="1325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달마다 같은 사람이 온다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안부 확인이 함께 — 돌봄 예산이 낼 이유</a:t>
            </a:r>
          </a:p>
        </p:txBody>
      </p:sp>
      <p:sp>
        <p:nvSpPr>
          <p:cNvPr id="8" name="s1_sp1"/>
          <p:cNvSpPr/>
          <p:nvPr/>
        </p:nvSpPr>
        <p:spPr>
          <a:xfrm>
            <a:off x="548640" y="3383280"/>
            <a:ext cx="4937760" cy="1325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고장 기록으로 미리 알림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큰 사고를 막는다</a:t>
            </a:r>
          </a:p>
        </p:txBody>
      </p:sp>
      <p:sp>
        <p:nvSpPr>
          <p:cNvPr id="9" name="s2_n"/>
          <p:cNvSpPr/>
          <p:nvPr/>
        </p:nvSpPr>
        <p:spPr>
          <a:xfrm>
            <a:off x="5760720" y="1920240"/>
            <a:ext cx="640080" cy="640080"/>
          </a:xfrm>
          <a:prstGeom prst="ellips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</a:t>
            </a:r>
          </a:p>
        </p:txBody>
      </p:sp>
      <p:sp>
        <p:nvSpPr>
          <p:cNvPr id="10" name="s2_d"/>
          <p:cNvSpPr txBox="1"/>
          <p:nvPr/>
        </p:nvSpPr>
        <p:spPr>
          <a:xfrm>
            <a:off x="6492240" y="1847088"/>
            <a:ext cx="5120640" cy="841248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시제품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후보 3개를 작게 만들어 시식·시연 — 무엇을 왜 골랐는지 적는다</a:t>
            </a:r>
          </a:p>
        </p:txBody>
      </p:sp>
      <p:sp>
        <p:nvSpPr>
          <p:cNvPr id="11" name="s3_n"/>
          <p:cNvSpPr/>
          <p:nvPr/>
        </p:nvSpPr>
        <p:spPr>
          <a:xfrm>
            <a:off x="5760720" y="2807208"/>
            <a:ext cx="640080" cy="640080"/>
          </a:xfrm>
          <a:prstGeom prst="ellips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2</a:t>
            </a:r>
          </a:p>
        </p:txBody>
      </p:sp>
      <p:sp>
        <p:nvSpPr>
          <p:cNvPr id="12" name="s3_d"/>
          <p:cNvSpPr txBox="1"/>
          <p:nvPr/>
        </p:nvSpPr>
        <p:spPr>
          <a:xfrm>
            <a:off x="6492240" y="2734056"/>
            <a:ext cx="5120640" cy="841248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반응 재기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한 달 동안 판매량·재주문·댓글을 상품마다 따로 센다</a:t>
            </a:r>
          </a:p>
        </p:txBody>
      </p:sp>
      <p:sp>
        <p:nvSpPr>
          <p:cNvPr id="13" name="s4_n"/>
          <p:cNvSpPr/>
          <p:nvPr/>
        </p:nvSpPr>
        <p:spPr>
          <a:xfrm>
            <a:off x="5760720" y="3694176"/>
            <a:ext cx="640080" cy="640080"/>
          </a:xfrm>
          <a:prstGeom prst="ellips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</a:t>
            </a:r>
          </a:p>
        </p:txBody>
      </p:sp>
      <p:sp>
        <p:nvSpPr>
          <p:cNvPr id="14" name="s4_d"/>
          <p:cNvSpPr txBox="1"/>
          <p:nvPr/>
        </p:nvSpPr>
        <p:spPr>
          <a:xfrm>
            <a:off x="6492240" y="3621024"/>
            <a:ext cx="5120640" cy="841248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고르기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가장 잘 나간 1개를 대표 상품으로 — 포장·이름·이야기를 몰아 준다</a:t>
            </a:r>
          </a:p>
        </p:txBody>
      </p:sp>
      <p:sp>
        <p:nvSpPr>
          <p:cNvPr id="15" name="s5_n"/>
          <p:cNvSpPr/>
          <p:nvPr/>
        </p:nvSpPr>
        <p:spPr>
          <a:xfrm>
            <a:off x="5760720" y="4581144"/>
            <a:ext cx="640080" cy="640080"/>
          </a:xfrm>
          <a:prstGeom prst="ellips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4</a:t>
            </a:r>
          </a:p>
        </p:txBody>
      </p:sp>
      <p:sp>
        <p:nvSpPr>
          <p:cNvPr id="16" name="s5_d"/>
          <p:cNvSpPr txBox="1"/>
          <p:nvPr/>
        </p:nvSpPr>
        <p:spPr>
          <a:xfrm>
            <a:off x="6492240" y="4507992"/>
            <a:ext cx="5120640" cy="841248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고치기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대표 상품은 매달 한 군데씩 고친다(맛·크기·포장·값) — 고친 뒤 다시 잰다</a:t>
            </a:r>
          </a:p>
        </p:txBody>
      </p:sp>
      <p:sp>
        <p:nvSpPr>
          <p:cNvPr id="17" name="s6_n"/>
          <p:cNvSpPr/>
          <p:nvPr/>
        </p:nvSpPr>
        <p:spPr>
          <a:xfrm>
            <a:off x="5760720" y="5468112"/>
            <a:ext cx="640080" cy="640080"/>
          </a:xfrm>
          <a:prstGeom prst="ellips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5</a:t>
            </a:r>
          </a:p>
        </p:txBody>
      </p:sp>
      <p:sp>
        <p:nvSpPr>
          <p:cNvPr id="18" name="s6_d"/>
          <p:cNvSpPr txBox="1"/>
          <p:nvPr/>
        </p:nvSpPr>
        <p:spPr>
          <a:xfrm>
            <a:off x="6492240" y="5394960"/>
            <a:ext cx="5120640" cy="841248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넓히기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분기마다 새 상품 1개 시험 · 석 달 안 팔린 상품은 접는다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08 · 동네 고장 수리 구독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Ⅵ 경쟁력 강화 전략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경쟁력 ④ 협업으로 키우는 브랜드</a:t>
            </a:r>
          </a:p>
        </p:txBody>
      </p:sp>
      <p:sp>
        <p:nvSpPr>
          <p:cNvPr id="7" name="s1_hub"/>
          <p:cNvSpPr/>
          <p:nvPr/>
        </p:nvSpPr>
        <p:spPr>
          <a:xfrm>
            <a:off x="4297680" y="3063240"/>
            <a:ext cx="3566160" cy="1463040"/>
          </a:xfrm>
          <a:prstGeom prst="ellipse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동네 고장 수리 구독</a:t>
            </a:r>
          </a:p>
        </p:txBody>
      </p:sp>
      <p:sp>
        <p:nvSpPr>
          <p:cNvPr id="8" name="s2_co"/>
          <p:cNvSpPr/>
          <p:nvPr/>
        </p:nvSpPr>
        <p:spPr>
          <a:xfrm>
            <a:off x="548640" y="1874519"/>
            <a:ext cx="3520440" cy="1691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지자체 주거복지·돌봄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주고 · 점검 기록·안부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받고 · 비용 부담</a:t>
            </a:r>
          </a:p>
        </p:txBody>
      </p:sp>
      <p:sp>
        <p:nvSpPr>
          <p:cNvPr id="9" name="s3_co"/>
          <p:cNvSpPr/>
          <p:nvPr/>
        </p:nvSpPr>
        <p:spPr>
          <a:xfrm>
            <a:off x="8092440" y="1874519"/>
            <a:ext cx="3520440" cy="1691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집수리 자활기업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주고 · 큰 수리 넘김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받고 · 일감</a:t>
            </a:r>
          </a:p>
        </p:txBody>
      </p:sp>
      <p:sp>
        <p:nvSpPr>
          <p:cNvPr id="10" name="s4_br"/>
          <p:cNvSpPr txBox="1"/>
          <p:nvPr/>
        </p:nvSpPr>
        <p:spPr>
          <a:xfrm>
            <a:off x="548640" y="6108192"/>
            <a:ext cx="11064240" cy="566928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「우리 집 주치의」 — 같은 사람이 와서 같은 점검표로 봅니다. 사람이 곧 브랜드입니다.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08 · 동네 고장 수리 구독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Ⅶ 판매·홍보 전략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어디에, 어떻게 파나</a:t>
            </a:r>
          </a:p>
        </p:txBody>
      </p:sp>
      <p:sp>
        <p:nvSpPr>
          <p:cNvPr id="7" name="s1_when"/>
          <p:cNvSpPr/>
          <p:nvPr/>
        </p:nvSpPr>
        <p:spPr>
          <a:xfrm>
            <a:off x="548640" y="1920240"/>
            <a:ext cx="1554480" cy="822960"/>
          </a:xfrm>
          <a:prstGeom prst="roundRect">
            <a:avLst>
              <a:gd name="adj" fmla="val 8000"/>
            </a:avLst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1~3개월</a:t>
            </a:r>
          </a:p>
        </p:txBody>
      </p:sp>
      <p:sp>
        <p:nvSpPr>
          <p:cNvPr id="8" name="s1_how"/>
          <p:cNvSpPr/>
          <p:nvPr/>
        </p:nvSpPr>
        <p:spPr>
          <a:xfrm>
            <a:off x="2194560" y="1920240"/>
            <a:ext cx="6766560" cy="822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한 동네 30가구 무료 점검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동 행정복지센터·경로당</a:t>
            </a:r>
          </a:p>
        </p:txBody>
      </p:sp>
      <p:sp>
        <p:nvSpPr>
          <p:cNvPr id="9" name="s1_goal"/>
          <p:cNvSpPr/>
          <p:nvPr/>
        </p:nvSpPr>
        <p:spPr>
          <a:xfrm>
            <a:off x="9052560" y="1920240"/>
            <a:ext cx="2560320" cy="82296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30가구</a:t>
            </a:r>
          </a:p>
        </p:txBody>
      </p:sp>
      <p:sp>
        <p:nvSpPr>
          <p:cNvPr id="10" name="s2_when"/>
          <p:cNvSpPr/>
          <p:nvPr/>
        </p:nvSpPr>
        <p:spPr>
          <a:xfrm>
            <a:off x="548640" y="2852928"/>
            <a:ext cx="1554480" cy="822960"/>
          </a:xfrm>
          <a:prstGeom prst="roundRect">
            <a:avLst>
              <a:gd name="adj" fmla="val 8000"/>
            </a:avLst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4~6개월</a:t>
            </a:r>
          </a:p>
        </p:txBody>
      </p:sp>
      <p:sp>
        <p:nvSpPr>
          <p:cNvPr id="11" name="s2_how"/>
          <p:cNvSpPr/>
          <p:nvPr/>
        </p:nvSpPr>
        <p:spPr>
          <a:xfrm>
            <a:off x="2194560" y="2852928"/>
            <a:ext cx="6766560" cy="822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지자체 돌봄 연계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시범 결과 보고</a:t>
            </a:r>
          </a:p>
        </p:txBody>
      </p:sp>
      <p:sp>
        <p:nvSpPr>
          <p:cNvPr id="12" name="s2_goal"/>
          <p:cNvSpPr/>
          <p:nvPr/>
        </p:nvSpPr>
        <p:spPr>
          <a:xfrm>
            <a:off x="9052560" y="2852928"/>
            <a:ext cx="2560320" cy="82296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협약 1건</a:t>
            </a:r>
          </a:p>
        </p:txBody>
      </p:sp>
      <p:sp>
        <p:nvSpPr>
          <p:cNvPr id="13" name="s3_when"/>
          <p:cNvSpPr/>
          <p:nvPr/>
        </p:nvSpPr>
        <p:spPr>
          <a:xfrm>
            <a:off x="548640" y="3785616"/>
            <a:ext cx="1554480" cy="822960"/>
          </a:xfrm>
          <a:prstGeom prst="roundRect">
            <a:avLst>
              <a:gd name="adj" fmla="val 8000"/>
            </a:avLst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6개월~</a:t>
            </a:r>
          </a:p>
        </p:txBody>
      </p:sp>
      <p:sp>
        <p:nvSpPr>
          <p:cNvPr id="14" name="s3_how"/>
          <p:cNvSpPr/>
          <p:nvPr/>
        </p:nvSpPr>
        <p:spPr>
          <a:xfrm>
            <a:off x="2194560" y="3785616"/>
            <a:ext cx="6766560" cy="822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자녀 구독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온라인</a:t>
            </a:r>
          </a:p>
        </p:txBody>
      </p:sp>
      <p:sp>
        <p:nvSpPr>
          <p:cNvPr id="15" name="s3_goal"/>
          <p:cNvSpPr/>
          <p:nvPr/>
        </p:nvSpPr>
        <p:spPr>
          <a:xfrm>
            <a:off x="9052560" y="3785616"/>
            <a:ext cx="2560320" cy="82296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구독 가구</a:t>
            </a:r>
          </a:p>
        </p:txBody>
      </p:sp>
      <p:sp>
        <p:nvSpPr>
          <p:cNvPr id="16" name="s4_price"/>
          <p:cNvSpPr/>
          <p:nvPr/>
        </p:nvSpPr>
        <p:spPr>
          <a:xfrm>
            <a:off x="548640" y="5669280"/>
            <a:ext cx="11064240" cy="1051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7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가격 전략</a:t>
            </a:r>
          </a:p>
          <a:p>
            <a:pPr algn="l">
              <a:spcAft>
                <a:spcPts val="400"/>
              </a:spcAft>
            </a:pPr>
            <a:r>
              <a:rPr sz="14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월 구독료는 작게, 부품값은 따로. 저소득 가구는 돌봄·주거복지 예산이 대신 내는 구조를 지자체와 만듭니다.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08 · 동네 고장 수리 구독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Ⅸ 추진 일정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언제, 누가, 무엇으로 확인하나</a:t>
            </a:r>
          </a:p>
        </p:txBody>
      </p:sp>
      <p:sp>
        <p:nvSpPr>
          <p:cNvPr id="7" name="axis"/>
          <p:cNvSpPr/>
          <p:nvPr/>
        </p:nvSpPr>
        <p:spPr>
          <a:xfrm>
            <a:off x="548640" y="2514600"/>
            <a:ext cx="11064240" cy="73152"/>
          </a:xfrm>
          <a:prstGeom prst="rect">
            <a:avLst/>
          </a:prstGeom>
          <a:solidFill>
            <a:srgbClr val="E3D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s1_when"/>
          <p:cNvSpPr/>
          <p:nvPr/>
        </p:nvSpPr>
        <p:spPr>
          <a:xfrm>
            <a:off x="548640" y="2011680"/>
            <a:ext cx="2628900" cy="45720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0~3개월(시범)</a:t>
            </a:r>
          </a:p>
        </p:txBody>
      </p:sp>
      <p:sp>
        <p:nvSpPr>
          <p:cNvPr id="9" name="s1_what"/>
          <p:cNvSpPr/>
          <p:nvPr/>
        </p:nvSpPr>
        <p:spPr>
          <a:xfrm>
            <a:off x="548640" y="2743200"/>
            <a:ext cx="2628900" cy="3657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30가구 · 석 달 무료 점검 · 고장 기록</a:t>
            </a:r>
          </a:p>
          <a:p>
            <a:pPr algn="l">
              <a:spcAft>
                <a:spcPts val="400"/>
              </a:spcAft>
            </a:pPr>
            <a:r>
              <a:rPr sz="16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책임 · 팀장</a:t>
            </a:r>
          </a:p>
          <a:p>
            <a:pPr algn="l">
              <a:spcAft>
                <a:spcPts val="400"/>
              </a:spcAft>
            </a:pPr>
            <a:r>
              <a:rPr sz="18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확인 · 가구당 월 고장·해결 건수</a:t>
            </a:r>
          </a:p>
        </p:txBody>
      </p:sp>
      <p:sp>
        <p:nvSpPr>
          <p:cNvPr id="10" name="s2_when"/>
          <p:cNvSpPr/>
          <p:nvPr/>
        </p:nvSpPr>
        <p:spPr>
          <a:xfrm>
            <a:off x="3360420" y="2011680"/>
            <a:ext cx="2628900" cy="457200"/>
          </a:xfrm>
          <a:prstGeom prst="roundRect">
            <a:avLst>
              <a:gd name="adj" fmla="val 8000"/>
            </a:avLst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관문</a:t>
            </a:r>
          </a:p>
        </p:txBody>
      </p:sp>
      <p:sp>
        <p:nvSpPr>
          <p:cNvPr id="11" name="s2_what"/>
          <p:cNvSpPr/>
          <p:nvPr/>
        </p:nvSpPr>
        <p:spPr>
          <a:xfrm>
            <a:off x="3360420" y="2743200"/>
            <a:ext cx="2628900" cy="3657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가구 70%가 「계속 받고 싶다」 + 지자체가 비용 부담 검토면 계속</a:t>
            </a:r>
          </a:p>
          <a:p>
            <a:pPr algn="l">
              <a:spcAft>
                <a:spcPts val="400"/>
              </a:spcAft>
            </a:pPr>
            <a:r>
              <a:rPr sz="16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책임 · 센터장</a:t>
            </a:r>
          </a:p>
          <a:p>
            <a:pPr algn="l">
              <a:spcAft>
                <a:spcPts val="400"/>
              </a:spcAft>
            </a:pPr>
            <a:r>
              <a:rPr sz="18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확인 · 계속/멈춤</a:t>
            </a:r>
          </a:p>
        </p:txBody>
      </p:sp>
      <p:sp>
        <p:nvSpPr>
          <p:cNvPr id="12" name="s3_when"/>
          <p:cNvSpPr/>
          <p:nvPr/>
        </p:nvSpPr>
        <p:spPr>
          <a:xfrm>
            <a:off x="6172200" y="2011680"/>
            <a:ext cx="2628900" cy="45720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4~12개월</a:t>
            </a:r>
          </a:p>
        </p:txBody>
      </p:sp>
      <p:sp>
        <p:nvSpPr>
          <p:cNvPr id="13" name="s3_what"/>
          <p:cNvSpPr/>
          <p:nvPr/>
        </p:nvSpPr>
        <p:spPr>
          <a:xfrm>
            <a:off x="6172200" y="2743200"/>
            <a:ext cx="2628900" cy="3657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지자체 협약 · 구독 100가구</a:t>
            </a:r>
          </a:p>
          <a:p>
            <a:pPr algn="l">
              <a:spcAft>
                <a:spcPts val="400"/>
              </a:spcAft>
            </a:pPr>
            <a:r>
              <a:rPr sz="16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책임 · 팀장</a:t>
            </a:r>
          </a:p>
          <a:p>
            <a:pPr algn="l">
              <a:spcAft>
                <a:spcPts val="400"/>
              </a:spcAft>
            </a:pPr>
            <a:r>
              <a:rPr sz="18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확인 · 구독 유지율</a:t>
            </a:r>
          </a:p>
        </p:txBody>
      </p:sp>
      <p:sp>
        <p:nvSpPr>
          <p:cNvPr id="14" name="s4_when"/>
          <p:cNvSpPr/>
          <p:nvPr/>
        </p:nvSpPr>
        <p:spPr>
          <a:xfrm>
            <a:off x="8983980" y="2011680"/>
            <a:ext cx="2628900" cy="45720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2~3년 차</a:t>
            </a:r>
          </a:p>
        </p:txBody>
      </p:sp>
      <p:sp>
        <p:nvSpPr>
          <p:cNvPr id="15" name="s4_what"/>
          <p:cNvSpPr/>
          <p:nvPr/>
        </p:nvSpPr>
        <p:spPr>
          <a:xfrm>
            <a:off x="8983980" y="2743200"/>
            <a:ext cx="2628900" cy="3657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자활기업(집수리 연계) · 다른 동네</a:t>
            </a:r>
          </a:p>
          <a:p>
            <a:pPr algn="l">
              <a:spcAft>
                <a:spcPts val="400"/>
              </a:spcAft>
            </a:pPr>
            <a:r>
              <a:rPr sz="16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책임 · 대표</a:t>
            </a:r>
          </a:p>
          <a:p>
            <a:pPr algn="l">
              <a:spcAft>
                <a:spcPts val="400"/>
              </a:spcAft>
            </a:pPr>
            <a:r>
              <a:rPr sz="18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확인 · 자립 매출 도달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22" presetClass="entr" presetSubtype="1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08 · 동네 고장 수리 구독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Ⅹ 재무 계획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돈 — 얼마 들고, 언제 스스로 서나</a:t>
            </a:r>
          </a:p>
        </p:txBody>
      </p:sp>
      <p:sp>
        <p:nvSpPr>
          <p:cNvPr id="7" name="s1_budget"/>
          <p:cNvSpPr/>
          <p:nvPr/>
        </p:nvSpPr>
        <p:spPr>
          <a:xfrm>
            <a:off x="548640" y="1920240"/>
            <a:ext cx="3931920" cy="3291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첫해 사업비(추정)</a:t>
            </a:r>
          </a:p>
          <a:p>
            <a:pPr algn="l">
              <a:spcAft>
                <a:spcPts val="400"/>
              </a:spcAft>
            </a:pPr>
            <a:r>
              <a:rPr sz="22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1억 3,652만원 ~ 2억 705만원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인건비 = 자활근로·한시적 인건비(p.101·p.128)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설비 = 자활기금 융자(1억 이내 · 연 3% p.134)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운영비·재료비 = 사업 매출</a:t>
            </a:r>
          </a:p>
        </p:txBody>
      </p:sp>
      <p:graphicFrame>
        <p:nvGraphicFramePr>
          <p:cNvPr id="8" name="s2_chart"/>
          <p:cNvGraphicFramePr>
            <a:graphicFrameLocks noGrp="1"/>
          </p:cNvGraphicFramePr>
          <p:nvPr/>
        </p:nvGraphicFramePr>
        <p:xfrm>
          <a:off x="4754880" y="1828800"/>
          <a:ext cx="6858000" cy="3840480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9" name="s3_goal"/>
          <p:cNvSpPr txBox="1"/>
          <p:nvPr/>
        </p:nvSpPr>
        <p:spPr>
          <a:xfrm>
            <a:off x="548640" y="5852160"/>
            <a:ext cx="11064240" cy="5486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6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→ 3년 안에 월 1,404만원을 목표로(1년 차 50% · 2년 차 75% · 3년 차 100%)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08 · 동네 고장 수리 구독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Ⅺ 성과 목표 · Ⅻ 사회적 가치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무엇으로 성공을 재나</a:t>
            </a:r>
          </a:p>
        </p:txBody>
      </p:sp>
      <p:sp>
        <p:nvSpPr>
          <p:cNvPr id="7" name="s1_k"/>
          <p:cNvSpPr/>
          <p:nvPr/>
        </p:nvSpPr>
        <p:spPr>
          <a:xfrm>
            <a:off x="548640" y="1920240"/>
            <a:ext cx="2926080" cy="74980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5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구독 가구</a:t>
            </a:r>
          </a:p>
        </p:txBody>
      </p:sp>
      <p:sp>
        <p:nvSpPr>
          <p:cNvPr id="8" name="s1_o"/>
          <p:cNvSpPr/>
          <p:nvPr/>
        </p:nvSpPr>
        <p:spPr>
          <a:xfrm>
            <a:off x="3566160" y="1920240"/>
            <a:ext cx="1737360" cy="749808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1년 30(시범)</a:t>
            </a:r>
          </a:p>
        </p:txBody>
      </p:sp>
      <p:sp>
        <p:nvSpPr>
          <p:cNvPr id="9" name="s1_t"/>
          <p:cNvSpPr/>
          <p:nvPr/>
        </p:nvSpPr>
        <p:spPr>
          <a:xfrm>
            <a:off x="5394960" y="1920240"/>
            <a:ext cx="1920240" cy="749808"/>
          </a:xfrm>
          <a:prstGeom prst="rect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3년 300</a:t>
            </a:r>
          </a:p>
        </p:txBody>
      </p:sp>
      <p:sp>
        <p:nvSpPr>
          <p:cNvPr id="10" name="s2_k"/>
          <p:cNvSpPr/>
          <p:nvPr/>
        </p:nvSpPr>
        <p:spPr>
          <a:xfrm>
            <a:off x="548640" y="2788920"/>
            <a:ext cx="2926080" cy="74980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5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미리 막은 고장</a:t>
            </a:r>
          </a:p>
        </p:txBody>
      </p:sp>
      <p:sp>
        <p:nvSpPr>
          <p:cNvPr id="11" name="s2_o"/>
          <p:cNvSpPr/>
          <p:nvPr/>
        </p:nvSpPr>
        <p:spPr>
          <a:xfrm>
            <a:off x="3566160" y="2788920"/>
            <a:ext cx="1737360" cy="749808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1년 기록</a:t>
            </a:r>
          </a:p>
        </p:txBody>
      </p:sp>
      <p:sp>
        <p:nvSpPr>
          <p:cNvPr id="12" name="s2_t"/>
          <p:cNvSpPr/>
          <p:nvPr/>
        </p:nvSpPr>
        <p:spPr>
          <a:xfrm>
            <a:off x="5394960" y="2788920"/>
            <a:ext cx="1920240" cy="749808"/>
          </a:xfrm>
          <a:prstGeom prst="rect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3년 기록</a:t>
            </a:r>
          </a:p>
        </p:txBody>
      </p:sp>
      <p:sp>
        <p:nvSpPr>
          <p:cNvPr id="13" name="s3_k"/>
          <p:cNvSpPr/>
          <p:nvPr/>
        </p:nvSpPr>
        <p:spPr>
          <a:xfrm>
            <a:off x="548640" y="3657600"/>
            <a:ext cx="2926080" cy="74980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5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자격 취득</a:t>
            </a:r>
          </a:p>
        </p:txBody>
      </p:sp>
      <p:sp>
        <p:nvSpPr>
          <p:cNvPr id="14" name="s3_o"/>
          <p:cNvSpPr/>
          <p:nvPr/>
        </p:nvSpPr>
        <p:spPr>
          <a:xfrm>
            <a:off x="3566160" y="3657600"/>
            <a:ext cx="1737360" cy="749808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1년 2명</a:t>
            </a:r>
          </a:p>
        </p:txBody>
      </p:sp>
      <p:sp>
        <p:nvSpPr>
          <p:cNvPr id="15" name="s3_t"/>
          <p:cNvSpPr/>
          <p:nvPr/>
        </p:nvSpPr>
        <p:spPr>
          <a:xfrm>
            <a:off x="5394960" y="3657600"/>
            <a:ext cx="1920240" cy="749808"/>
          </a:xfrm>
          <a:prstGeom prst="rect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3년 5명</a:t>
            </a:r>
          </a:p>
        </p:txBody>
      </p:sp>
      <p:sp>
        <p:nvSpPr>
          <p:cNvPr id="16" name="s4_soc"/>
          <p:cNvSpPr/>
          <p:nvPr/>
        </p:nvSpPr>
        <p:spPr>
          <a:xfrm>
            <a:off x="7589520" y="1920240"/>
            <a:ext cx="4023360" cy="42976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사회적 가치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어르신 집 안전 — 점검 가구 수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안부 확인 — 이상 발견·연계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일자리 — 참여자 4~6명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08 · 동네 고장 수리 구독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ⅩⅢ 위험 관리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막힐 곳과 미리 세운 대응</a:t>
            </a:r>
          </a:p>
        </p:txBody>
      </p:sp>
      <p:sp>
        <p:nvSpPr>
          <p:cNvPr id="7" name="s1_r"/>
          <p:cNvSpPr/>
          <p:nvPr/>
        </p:nvSpPr>
        <p:spPr>
          <a:xfrm>
            <a:off x="548640" y="1920240"/>
            <a:ext cx="2926080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어르신이 비용을 못 냄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가능성 높음 · 영향 큼</a:t>
            </a:r>
          </a:p>
        </p:txBody>
      </p:sp>
      <p:sp>
        <p:nvSpPr>
          <p:cNvPr id="8" name="s1_d"/>
          <p:cNvSpPr/>
          <p:nvPr/>
        </p:nvSpPr>
        <p:spPr>
          <a:xfrm>
            <a:off x="3566160" y="1920240"/>
            <a:ext cx="5120640" cy="9601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돌봄·주거복지 예산 연계</a:t>
            </a:r>
          </a:p>
        </p:txBody>
      </p:sp>
      <p:sp>
        <p:nvSpPr>
          <p:cNvPr id="9" name="s1_s"/>
          <p:cNvSpPr/>
          <p:nvPr/>
        </p:nvSpPr>
        <p:spPr>
          <a:xfrm>
            <a:off x="8778240" y="1920240"/>
            <a:ext cx="2834640" cy="96012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3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신호 · 지자체 협의</a:t>
            </a:r>
          </a:p>
        </p:txBody>
      </p:sp>
      <p:sp>
        <p:nvSpPr>
          <p:cNvPr id="10" name="s2_r"/>
          <p:cNvSpPr/>
          <p:nvPr/>
        </p:nvSpPr>
        <p:spPr>
          <a:xfrm>
            <a:off x="548640" y="2999232"/>
            <a:ext cx="2926080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안전사고 책임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가능성 낮음 · 영향 큼</a:t>
            </a:r>
          </a:p>
        </p:txBody>
      </p:sp>
      <p:sp>
        <p:nvSpPr>
          <p:cNvPr id="11" name="s2_d"/>
          <p:cNvSpPr/>
          <p:nvPr/>
        </p:nvSpPr>
        <p:spPr>
          <a:xfrm>
            <a:off x="3566160" y="2999232"/>
            <a:ext cx="5120640" cy="9601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보험·안전 수칙</a:t>
            </a:r>
          </a:p>
        </p:txBody>
      </p:sp>
      <p:sp>
        <p:nvSpPr>
          <p:cNvPr id="12" name="s2_s"/>
          <p:cNvSpPr/>
          <p:nvPr/>
        </p:nvSpPr>
        <p:spPr>
          <a:xfrm>
            <a:off x="8778240" y="2999232"/>
            <a:ext cx="2834640" cy="96012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3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신호 · 사고 기록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B1D14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F3D489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F3D489"/>
                </a:solidFill>
                <a:latin typeface="맑은 고딕"/>
                <a:ea typeface="맑은 고딕"/>
                <a:cs typeface="맑은 고딕"/>
              </a:rPr>
              <a:t>자활사업 아이디어 08 · 동네 고장 수리 구독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C08A2E"/>
                </a:solidFill>
                <a:latin typeface="맑은 고딕"/>
                <a:ea typeface="맑은 고딕"/>
                <a:cs typeface="맑은 고딕"/>
              </a:rPr>
              <a:t>ⅩⅣ 전망과 기대 효과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3년 뒤, 그리고 가장 큰 기대 효과</a:t>
            </a:r>
          </a:p>
        </p:txBody>
      </p:sp>
      <p:sp>
        <p:nvSpPr>
          <p:cNvPr id="7" name="s1_o"/>
          <p:cNvSpPr txBox="1"/>
          <p:nvPr/>
        </p:nvSpPr>
        <p:spPr>
          <a:xfrm>
            <a:off x="548640" y="1965960"/>
            <a:ext cx="6309360" cy="1097280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1">
                <a:solidFill>
                  <a:srgbClr val="C08A2E"/>
                </a:solidFill>
                <a:latin typeface="맑은 고딕"/>
                <a:ea typeface="맑은 고딕"/>
                <a:cs typeface="맑은 고딕"/>
              </a:rPr>
              <a:t>3년 뒤 모습</a:t>
            </a:r>
          </a:p>
          <a:p>
            <a:pPr algn="l">
              <a:spcAft>
                <a:spcPts val="400"/>
              </a:spcAft>
            </a:pPr>
            <a:r>
              <a:rPr sz="1600" b="0">
                <a:solidFill>
                  <a:srgbClr val="FBF6EE"/>
                </a:solidFill>
                <a:latin typeface="맑은 고딕"/>
                <a:ea typeface="맑은 고딕"/>
                <a:cs typeface="맑은 고딕"/>
              </a:rPr>
              <a:t>동네 어르신 300가구의 「집 주치의」</a:t>
            </a:r>
          </a:p>
        </p:txBody>
      </p:sp>
      <p:sp>
        <p:nvSpPr>
          <p:cNvPr id="8" name="s2_o"/>
          <p:cNvSpPr txBox="1"/>
          <p:nvPr/>
        </p:nvSpPr>
        <p:spPr>
          <a:xfrm>
            <a:off x="548640" y="3154680"/>
            <a:ext cx="6309360" cy="1097280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1">
                <a:solidFill>
                  <a:srgbClr val="C08A2E"/>
                </a:solidFill>
                <a:latin typeface="맑은 고딕"/>
                <a:ea typeface="맑은 고딕"/>
                <a:cs typeface="맑은 고딕"/>
              </a:rPr>
              <a:t>넓히기</a:t>
            </a:r>
          </a:p>
          <a:p>
            <a:pPr algn="l">
              <a:spcAft>
                <a:spcPts val="400"/>
              </a:spcAft>
            </a:pPr>
            <a:r>
              <a:rPr sz="1600" b="0">
                <a:solidFill>
                  <a:srgbClr val="FBF6EE"/>
                </a:solidFill>
                <a:latin typeface="맑은 고딕"/>
                <a:ea typeface="맑은 고딕"/>
                <a:cs typeface="맑은 고딕"/>
              </a:rPr>
              <a:t>집수리 자활기업 전국 208곳이 같은 방식으로</a:t>
            </a:r>
          </a:p>
        </p:txBody>
      </p:sp>
      <p:sp>
        <p:nvSpPr>
          <p:cNvPr id="9" name="s3_o"/>
          <p:cNvSpPr txBox="1"/>
          <p:nvPr/>
        </p:nvSpPr>
        <p:spPr>
          <a:xfrm>
            <a:off x="548640" y="4343400"/>
            <a:ext cx="6309360" cy="1097280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C08A2E"/>
                </a:solidFill>
                <a:latin typeface="맑은 고딕"/>
                <a:ea typeface="맑은 고딕"/>
                <a:cs typeface="맑은 고딕"/>
              </a:rPr>
              <a:t>이 사업의 장점</a:t>
            </a:r>
          </a:p>
          <a:p>
            <a:pPr algn="l">
              <a:spcAft>
                <a:spcPts val="400"/>
              </a:spcAft>
            </a:pPr>
            <a:r>
              <a:rPr sz="1400" b="0">
                <a:solidFill>
                  <a:srgbClr val="FBF6EE"/>
                </a:solidFill>
                <a:latin typeface="맑은 고딕"/>
                <a:ea typeface="맑은 고딕"/>
                <a:cs typeface="맑은 고딕"/>
              </a:rPr>
              <a:t>새 기술 없이 파는 방식만 바꾼다 — 전국 208곳이 바로 쓸 수 있는 모델</a:t>
            </a:r>
          </a:p>
        </p:txBody>
      </p:sp>
      <p:sp>
        <p:nvSpPr>
          <p:cNvPr id="10" name="s4_top"/>
          <p:cNvSpPr/>
          <p:nvPr/>
        </p:nvSpPr>
        <p:spPr>
          <a:xfrm>
            <a:off x="548640" y="5394960"/>
            <a:ext cx="6400800" cy="128016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F3D489"/>
                </a:solidFill>
                <a:latin typeface="맑은 고딕"/>
                <a:ea typeface="맑은 고딕"/>
                <a:cs typeface="맑은 고딕"/>
              </a:rPr>
              <a:t>가장 큰 기대 효과</a:t>
            </a:r>
          </a:p>
          <a:p>
            <a:pPr algn="l">
              <a:spcAft>
                <a:spcPts val="400"/>
              </a:spcAft>
            </a:pPr>
            <a:r>
              <a:rPr sz="2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붐비는 업종의 새 길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집수리 자활기업 208곳 — 파는 방식만 바꿔 달마다 일거리를</a:t>
            </a:r>
          </a:p>
        </p:txBody>
      </p:sp>
      <p:pic>
        <p:nvPicPr>
          <p:cNvPr id="11" name="s5_hero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8079" y="1280160"/>
            <a:ext cx="5667190" cy="530352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