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스스로 서려면 매달 팔아야 하는 금액(만원)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필요한 월 매출(만원)</c:v>
                </c:pt>
              </c:strCache>
            </c:strRef>
          </c:tx>
          <c:dPt>
            <c:idx val="0"/>
            <c:spPr>
              <a:solidFill>
                <a:srgbClr val="C08A2E"/>
              </a:solidFill>
            </c:spPr>
          </c:dPt>
          <c:dPt>
            <c:idx val="1"/>
            <c:spPr>
              <a:solidFill>
                <a:srgbClr val="A3341C"/>
              </a:solidFill>
            </c:spPr>
          </c:dPt>
          <c:dPt>
            <c:idx val="2"/>
            <c:spPr>
              <a:solidFill>
                <a:srgbClr val="2B1D14"/>
              </a:solidFill>
            </c:spPr>
          </c:dPt>
          <c:cat>
            <c:strRef>
              <c:f>Sheet1!$A$2:$A$4</c:f>
              <c:strCache>
                <c:ptCount val="3"/>
                <c:pt idx="0">
                  <c:v>1~2년 차
(100% 지원)</c:v>
                </c:pt>
                <c:pt idx="1">
                  <c:v>3~5년 차
(50% 지원)</c:v>
                </c:pt>
                <c:pt idx="2">
                  <c:v>6년 차~
(지원 없음)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1534</c:v>
                </c:pt>
                <c:pt idx="1">
                  <c:v>2226</c:v>
                </c:pt>
                <c:pt idx="2">
                  <c:v>2918</c:v>
                </c:pt>
              </c:numCache>
            </c:numRef>
          </c:val>
        </c:ser>
        <c:dLbls>
          <c:numFmt formatCode="#,##0&quot;만원&quot;" sourceLinked="0"/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 축제 순회 장터 트럭 사업 계획을 말씀드리겠습니다. 한 줄로: 트럭 한 대가 그 철 전국·광역의 자활 축제를 돌며 각 지역 자활 생산품을 모아 파는 순회 장터 사업.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사업을 네 숫자로 먼저 보여 드립니다. 첫해 사업비는 1억 3,855만원 ~ 2억 492만원(추정)이고, 인건비는 자활근로·한시적 인건비, 설비는 자활기금으로 조달합니다. 참여자 3~4명과 전문인력 1명이 함께합니다. 그리고 가장 중요한 숫자 — 지원이 끝난 뒤에도 매달 2,918만원을 팔면 스스로 섭니다. 가장 큰 기대 효과는 「트럭 한 대로 전국 축제」입니다. 행사 글은 9~10월에 몰리고 박람회·페스타 반응이 가장 크다.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가을 축제·자활의 날 행사마다 지역 센터들이 따로 부스를 차립니다. 인스타 자활 행사 글은 9~10월에 몰리고, 박람회·페스타 글은 좋아요 가운데값이 16으로 행사 가운데 가장 큽니다 — 사람들이 가장 많이 모이는 때입니다.</a:t>
            </a:r>
          </a:p>
          <a:p/>
          <a:p>
            <a:r>
              <a:t>그런데 센터마다 부스를 차리면 사람·짐·시간이 매번 듭니다. 트럭 한 대가 돌며 여러 지역 상품을 위탁받아 팔면 센터는 상품만 맡기면 됩니다.</a:t>
            </a:r>
          </a:p>
          <a:p/>
          <a:p>
            <a:r>
              <a:t>트럭은 걸어 다니는 간판입니다. 같은 색·같은 이름의 트럭이 여러 축제에 나타나면 「자활 장터」라는 이름이 쌓입니다.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 행사 글 시기: 9~10월에 몰림 — 판매 철이 분명하다. (출처: 자활 인스타그램 전수 조사(웰쉐어, 2026-10-25) — 해시태그 1…)</a:t>
            </a:r>
          </a:p>
          <a:p>
            <a:r>
              <a:t>박람회·페스타 반응: 좋아요 가운데값 16 — 행사 가운데 가장 큼 — 사람이 모이는 곳. (출처: 자활 인스타그램 전수 조사(웰쉐어, 2026-10-25) — 해시태그 1…)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축제 방문객: 지역 특산·간식. 축제 철. 닿는 법 — 트럭 자체가 홍보.</a:t>
            </a:r>
          </a:p>
          <a:p>
            <a:r>
              <a:t>지역 자활센터(위탁): 부스 없이 판매. 축제 철. 닿는 법 — 위탁 판매 약속.</a:t>
            </a:r>
          </a:p>
          <a:p>
            <a:r>
              <a:t>축제 주최: 볼거리·판매 부스. 행사마다. 닿는 법 — 주최 측 제안.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센터별 부스 — 강점 자기 상품 설명, 약점 사람·짐이 매번 든다. 우리는 위탁으로 대신 판다.</a:t>
            </a:r>
          </a:p>
          <a:p>
            <a:r>
              <a:t>일반 푸드트럭 — 강점 음식 전문, 약점 지역 이야기 없음. 우리는 자활 생산품 + 지역 이야기.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S: 축제 철 사람 모임, 여러 지역 상품, 트럭이 곧 간판</a:t>
            </a:r>
          </a:p>
          <a:p>
            <a:r>
              <a:t>W: 비수기(11~6월), 트럭 값, 위탁 정산이 복잡</a:t>
            </a:r>
          </a:p>
          <a:p>
            <a:r>
              <a:t>O: 지역 축제 많음, 자활의 날 행사</a:t>
            </a:r>
          </a:p>
          <a:p>
            <a:r>
              <a:t>T: 날씨, 축제 자리 값, 식품 판매 허가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수요 △: 축제 철 수요는 분명, 비수기는 비어 있다 — 축제 3곳 시범으로 판매량 확인</a:t>
            </a:r>
          </a:p>
          <a:p>
            <a:r>
              <a:t>기술 ○: 진열·계산·재고 관리 — 배울 수 있다</a:t>
            </a:r>
          </a:p>
          <a:p>
            <a:r>
              <a:t>자금 △: 트럭은 대여로 시범 · 사기 전 판매 숫자로 결정</a:t>
            </a:r>
          </a:p>
          <a:p>
            <a:r>
              <a:t>인력 ○: 참여자 3~4명</a:t>
            </a:r>
          </a:p>
          <a:p>
            <a:r>
              <a:t>제도 △: 식품 판매는 지역별 영업 신고·축제 허가 확인 필요</a:t>
            </a:r>
          </a:p>
          <a:p>
            <a:r>
              <a:t>○ = 지금 가능, △ = 시범·일정 안에서 확인하고 보완.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상품·서비스: 지역 자활 특산 묶음 — 그 축제 지역 상품 + 다른 지역 인기 상품 / 축제 한정 간식 — 아이디어 01 베이커리와</a:t>
            </a:r>
          </a:p>
          <a:p>
            <a:r>
              <a:t>일의 흐름: 축제 일정·자리 확보 → 지역 센터 위탁 상품 받기(재고 표) → 트럭 진열·판매 → 판매 기록·정산 → 남은 상품 반환 또는 온라인(04)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지원금은 시작을 돕지만 사업을 지켜 주지 않습니다. 첫째, 기술력입니다.</a:t>
            </a:r>
          </a:p>
          <a:p>
            <a:r>
              <a:t>진열·판매 — 왜: 트럭은 좁다 — 잘 보이게 놓는 것이 매출. 어떻게: 진열 사진 기준 · 시범마다 고침. 언제: 시범 중.</a:t>
            </a:r>
          </a:p>
          <a:p>
            <a:r>
              <a:t>위탁 재고·정산 — 왜: 여러 센터 상품이라 정산이 틀리면 신뢰가 깨진다. 어떻게: 상품별 입고·판매·반환 표. 언제: 시범 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제품 특화 — 다른 데서 못 사는 이유:</a:t>
            </a:r>
          </a:p>
          <a:p>
            <a:r>
              <a:t>축제마다 그 지역 상품을 싣는다: 방문객에게 그 지역 이야기</a:t>
            </a:r>
          </a:p>
          <a:p>
            <a:r>
              <a:t>트럭 자체가 간판: 어디서 봐도 같은 색·이름</a:t>
            </a:r>
          </a:p>
          <a:p/>
          <a:p>
            <a:r>
              <a:t>인기 상품은 감이 아니라 팔린 숫자로 고릅니다. 대표 상품 후보는 지역 자활 특산 묶음, 축제 한정 간식.</a:t>
            </a:r>
          </a:p>
          <a:p>
            <a:r>
              <a:t>시제품 — 후보 3개를 작게 만들어 시식·시연 — 무엇을 왜 골랐는지 적는다</a:t>
            </a:r>
          </a:p>
          <a:p>
            <a:r>
              <a:t>반응 재기 — 한 달 동안 판매량·재주문·댓글을 상품마다 따로 센다</a:t>
            </a:r>
          </a:p>
          <a:p>
            <a:r>
              <a:t>고르기 — 가장 잘 나간 1개를 대표 상품으로 — 포장·이름·이야기를 몰아 준다</a:t>
            </a:r>
          </a:p>
          <a:p>
            <a:r>
              <a:t>고치기 — 대표 상품은 매달 한 군데씩 고친다(맛·크기·포장·값) — 고친 뒤 다시 잰다</a:t>
            </a:r>
          </a:p>
          <a:p>
            <a:r>
              <a:t>넓히기 — 분기마다 새 상품 1개 시험 · 석 달 안 팔린 상품은 접는다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지역 자활센터: 우리가 주는 것 위탁 판매, 받는 것 상품. 첫걸음 — 시범 5곳.</a:t>
            </a:r>
          </a:p>
          <a:p>
            <a:r>
              <a:t>축제 주최: 우리가 주는 것 볼거리, 받는 것 자리. 첫걸음 — 시범 3곳.</a:t>
            </a:r>
          </a:p>
          <a:p>
            <a:r>
              <a:t>온라인 판매 사업단(04): 우리가 주는 것 남은 상품, 받는 것 판로. 첫걸음 — 1년 차.</a:t>
            </a:r>
          </a:p>
          <a:p/>
          <a:p>
            <a:r>
              <a:t>브랜드 방침: 트럭 한 대 = 한 이름. 같은 색·같은 노래·같은 인사로 축제마다 「또 왔네」가 되게 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광역 축제 3곳 시범: 축제 주최 제안 (9~10월) — 1년 목표 3곳.</a:t>
            </a:r>
          </a:p>
          <a:p>
            <a:r>
              <a:t>자활의 날 행사: 광역센터 (행사 때) — 1년 목표 참가.</a:t>
            </a:r>
          </a:p>
          <a:p>
            <a:r>
              <a:t>비수기: 온라인(04)·명절 선물 (11~6월) — 1년 목표 재고 소진.</a:t>
            </a:r>
          </a:p>
          <a:p/>
          <a:p>
            <a:r>
              <a:t>가격 전략: 위탁 상품은 센터가 정한 값에 판매 수수료를 받습니다. 축제 자리 값·연료비를 넘는 판매량이 나오는지 시범에서 잽니다.</a:t>
            </a:r>
          </a:p>
          <a:p>
            <a:r>
              <a:t>홍보: 트럭 순회 일정을 인스타로 알림 / 축제마다 같은 사진 자리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1~2개월(시범): 트럭 대여 · 축제 3곳 · 위탁 5곳. 책임 팀장. 확인 기준 — 축제당 판매액이 자리 값+연료의 2배.</a:t>
            </a:r>
          </a:p>
          <a:p>
            <a:r>
              <a:t>관문: 관문 숫자를 넘으면 다음 해 트럭 마련(중고) 검토. 책임 센터장. 확인 기준 — 계속/멈춤.</a:t>
            </a:r>
          </a:p>
          <a:p>
            <a:r>
              <a:t>다음 해: 축제 10곳 · 비수기 온라인 연계. 책임 팀장. 확인 기준 — 연 매출 기록.</a:t>
            </a:r>
          </a:p>
          <a:p>
            <a:r>
              <a:t>3년 차: 광역 순회 정례화. 책임 팀장. 확인 기준 — 자립 매출 도달.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첫해 사업비는 1억 3,855만원 ~ 2억 492만원(추정)입니다. 인건비는 자활근로·한시적 인건비(p.101·p.128), 설비는 자활기금 융자(p.134)로 조달합니다.</a:t>
            </a:r>
          </a:p>
          <a:p>
            <a:r>
              <a:t>인건비 지원은 시간이 지나며 줄어듭니다. 그래서 단계마다 매달 얼마를 팔아야 스스로 버티는지 계산했습니다.</a:t>
            </a:r>
          </a:p>
          <a:p>
            <a:r>
              <a:t>1~2년 차 · 참여자 인건비 100% 지원: 필요한 월 매출 1,534만원(하루 697,000원)</a:t>
            </a:r>
          </a:p>
          <a:p>
            <a:r>
              <a:t>3~5년 차 · 50% 지원: 필요한 월 매출 2,226만원(하루 101만원)</a:t>
            </a:r>
          </a:p>
          <a:p>
            <a:r>
              <a:t>6년 차부터 · 지원 없음: 필요한 월 매출 2,918만원(하루 133만원)</a:t>
            </a:r>
          </a:p>
          <a:p>
            <a:r>
              <a:t>전문인력 인건비는 보수적으로 늘 우리 부담으로 셌고, 설비·운영비는 견적 전 추정입니다.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축제 참가: 1년 3곳, 3년 15곳 — 일정표</a:t>
            </a:r>
          </a:p>
          <a:p>
            <a:r>
              <a:t>축제당 판매액: 1년 기록, 3년 자리 값+연료의 3배 — 판매 기록</a:t>
            </a:r>
          </a:p>
          <a:p>
            <a:r>
              <a:t>위탁 센터: 1년 5곳, 3년 15곳 — 위탁 약속</a:t>
            </a:r>
          </a:p>
          <a:p>
            <a:r>
              <a:t>사회적 가치: 다른 지역 자활 매출(위탁 판매액) / 자활 알리기(트럭 방문객 수(추정))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비수기(가능성 높음, 영향 큼): 대응 — 온라인·명절 선물. 미리 볼 신호 — 월 매출.</a:t>
            </a:r>
          </a:p>
          <a:p>
            <a:r>
              <a:t>날씨·축제 취소(가능성 중간, 영향 중간): 대응 — 축제를 여러 곳으로 나눔. 미리 볼 신호 — 취소 건수.</a:t>
            </a:r>
          </a:p>
          <a:p>
            <a:r>
              <a:t>식품 판매 허가(가능성 중간, 영향 큼): 대응 — 지역별 영업 신고 미리 확인 · 포장 식품 위주. 미리 볼 신호 — 허가 확인표.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3년 뒤 모습: 가을마다 광역 축제를 도는 「자활 장터」 트럭</a:t>
            </a:r>
          </a:p>
          <a:p>
            <a:r>
              <a:t>넓히기: 트럭 2대 · 다른 광역</a:t>
            </a:r>
          </a:p>
          <a:p>
            <a:r>
              <a:t>이 사업의 장점: 센터는 상품만 맡기면 된다 — 여러 지역이 함께 이익</a:t>
            </a:r>
          </a:p>
          <a:p/>
          <a:p>
            <a:r>
              <a:t>가장 큰 기대 효과는 「트럭 한 대로 전국 축제」. 행사 글은 9~10월에 몰리고 박람회·페스타 반응이 가장 크다. 근거: 박람회·페스타 글 좋아요 가운데값 16.</a:t>
            </a:r>
          </a:p>
          <a:p>
            <a:r>
              <a:t>마지막으로 여쭙니다 — 트럭에 꼭 싣고 싶은 우리 센터 생산품은?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5.xml"/><Relationship Id="rId4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c_k"/>
          <p:cNvSpPr txBox="1"/>
          <p:nvPr/>
        </p:nvSpPr>
        <p:spPr>
          <a:xfrm>
            <a:off x="640080" y="1371600"/>
            <a:ext cx="6400800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자활사업 계획서 · 아이디어 07</a:t>
            </a:r>
          </a:p>
        </p:txBody>
      </p:sp>
      <p:sp>
        <p:nvSpPr>
          <p:cNvPr id="6" name="c_t"/>
          <p:cNvSpPr txBox="1"/>
          <p:nvPr/>
        </p:nvSpPr>
        <p:spPr>
          <a:xfrm>
            <a:off x="640080" y="1874519"/>
            <a:ext cx="6949440" cy="18288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자활 축제 순회 장터 트럭</a:t>
            </a:r>
          </a:p>
        </p:txBody>
      </p:sp>
      <p:sp>
        <p:nvSpPr>
          <p:cNvPr id="7" name="c_badge"/>
          <p:cNvSpPr/>
          <p:nvPr/>
        </p:nvSpPr>
        <p:spPr>
          <a:xfrm>
            <a:off x="640080" y="3840480"/>
            <a:ext cx="2377440" cy="50292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황당하지만 생각해볼 사업</a:t>
            </a:r>
          </a:p>
        </p:txBody>
      </p:sp>
      <p:sp>
        <p:nvSpPr>
          <p:cNvPr id="8" name="c_def"/>
          <p:cNvSpPr txBox="1"/>
          <p:nvPr/>
        </p:nvSpPr>
        <p:spPr>
          <a:xfrm>
            <a:off x="640080" y="4526280"/>
            <a:ext cx="6766560" cy="11887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트럭 한 대가 그 철 전국·광역의 자활 축제를 돌며 각 지역 자활 생산품을 모아 파는 순회 장터 사업</a:t>
            </a:r>
          </a:p>
        </p:txBody>
      </p:sp>
      <p:sp>
        <p:nvSpPr>
          <p:cNvPr id="9" name="c_org"/>
          <p:cNvSpPr txBox="1"/>
          <p:nvPr/>
        </p:nvSpPr>
        <p:spPr>
          <a:xfrm>
            <a:off x="640080" y="6080760"/>
            <a:ext cx="64008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 사회적협동조합 · 웰쉐어로지스 · 2026년 11월</a:t>
            </a:r>
          </a:p>
        </p:txBody>
      </p:sp>
      <p:pic>
        <p:nvPicPr>
          <p:cNvPr id="10" name="c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188720"/>
            <a:ext cx="576490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Ⅰ 사업 개요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한눈에 보는 사업</a:t>
            </a:r>
          </a:p>
        </p:txBody>
      </p:sp>
      <p:sp>
        <p:nvSpPr>
          <p:cNvPr id="7" name="s1_stat"/>
          <p:cNvSpPr/>
          <p:nvPr/>
        </p:nvSpPr>
        <p:spPr>
          <a:xfrm>
            <a:off x="54864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1억 3,855만원 ~ 2억 492만원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</p:txBody>
      </p:sp>
      <p:sp>
        <p:nvSpPr>
          <p:cNvPr id="8" name="s2_stat"/>
          <p:cNvSpPr/>
          <p:nvPr/>
        </p:nvSpPr>
        <p:spPr>
          <a:xfrm>
            <a:off x="338328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3~4명 + 1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참여자 + 전문인력</a:t>
            </a:r>
          </a:p>
        </p:txBody>
      </p:sp>
      <p:sp>
        <p:nvSpPr>
          <p:cNvPr id="9" name="s3_stat"/>
          <p:cNvSpPr/>
          <p:nvPr/>
        </p:nvSpPr>
        <p:spPr>
          <a:xfrm>
            <a:off x="621792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2,918만원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자립 월 매출 목표</a:t>
            </a:r>
          </a:p>
        </p:txBody>
      </p:sp>
      <p:sp>
        <p:nvSpPr>
          <p:cNvPr id="10" name="s4_stat"/>
          <p:cNvSpPr/>
          <p:nvPr/>
        </p:nvSpPr>
        <p:spPr>
          <a:xfrm>
            <a:off x="905256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트럭 한 대로 전국 축제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</p:txBody>
      </p:sp>
      <p:sp>
        <p:nvSpPr>
          <p:cNvPr id="11" name="s5_def"/>
          <p:cNvSpPr txBox="1"/>
          <p:nvPr/>
        </p:nvSpPr>
        <p:spPr>
          <a:xfrm>
            <a:off x="548640" y="3977639"/>
            <a:ext cx="7589520" cy="10972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트럭 한 대가 그 철 전국·광역의 자활 축제를 돌며 각 지역 자활 생산품을 모아 파는 순회 장터 사업</a:t>
            </a:r>
          </a:p>
        </p:txBody>
      </p:sp>
      <p:sp>
        <p:nvSpPr>
          <p:cNvPr id="12" name="s5_top"/>
          <p:cNvSpPr/>
          <p:nvPr/>
        </p:nvSpPr>
        <p:spPr>
          <a:xfrm>
            <a:off x="548640" y="5120640"/>
            <a:ext cx="7589520" cy="8229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행사 글은 9~10월에 몰리고 박람회·페스타 반응이 가장 크다</a:t>
            </a:r>
          </a:p>
        </p:txBody>
      </p:sp>
      <p:pic>
        <p:nvPicPr>
          <p:cNvPr id="13" name="s5_jj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3566160"/>
            <a:ext cx="1998617" cy="3108960"/>
          </a:xfrm>
          <a:prstGeom prst="rect">
            <a:avLst/>
          </a:prstGeom>
        </p:spPr>
      </p:pic>
      <p:pic>
        <p:nvPicPr>
          <p:cNvPr id="14" name="s5_pg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80" y="4572000"/>
            <a:ext cx="1736576" cy="21031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Ⅱ 추진 배경과 필요성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이 사업인가</a:t>
            </a:r>
          </a:p>
        </p:txBody>
      </p:sp>
      <p:sp>
        <p:nvSpPr>
          <p:cNvPr id="7" name="s1_bg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n"/>
          <p:cNvSpPr/>
          <p:nvPr/>
        </p:nvSpPr>
        <p:spPr>
          <a:xfrm>
            <a:off x="68580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9" name="s1_p"/>
          <p:cNvSpPr txBox="1"/>
          <p:nvPr/>
        </p:nvSpPr>
        <p:spPr>
          <a:xfrm>
            <a:off x="128016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가을 축제·자활의 날 행사마다 지역 센터들이 따로 부스를 차립니다. 인스타 자활 행사 글은 9~10월에 몰리고, 박람회·페스타 글은 좋아요 가운데값이 16으로 행사 가운데 가장 큽니다 — 사람들이 가장 많이 모이는 때입니다.</a:t>
            </a:r>
          </a:p>
        </p:txBody>
      </p:sp>
      <p:sp>
        <p:nvSpPr>
          <p:cNvPr id="10" name="s2_bg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s2_n"/>
          <p:cNvSpPr/>
          <p:nvPr/>
        </p:nvSpPr>
        <p:spPr>
          <a:xfrm>
            <a:off x="630936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2" name="s2_p"/>
          <p:cNvSpPr txBox="1"/>
          <p:nvPr/>
        </p:nvSpPr>
        <p:spPr>
          <a:xfrm>
            <a:off x="690372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그런데 센터마다 부스를 차리면 사람·짐·시간이 매번 듭니다. 트럭 한 대가 돌며 여러 지역 상품을 위탁받아 팔면 센터는 상품만 맡기면 됩니다.</a:t>
            </a:r>
          </a:p>
        </p:txBody>
      </p:sp>
      <p:sp>
        <p:nvSpPr>
          <p:cNvPr id="13" name="s3_bg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3_n"/>
          <p:cNvSpPr/>
          <p:nvPr/>
        </p:nvSpPr>
        <p:spPr>
          <a:xfrm>
            <a:off x="685800" y="448056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5" name="s3_p"/>
          <p:cNvSpPr txBox="1"/>
          <p:nvPr/>
        </p:nvSpPr>
        <p:spPr>
          <a:xfrm>
            <a:off x="1280160" y="443484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트럭은 걸어 다니는 간판입니다. 같은 색·같은 이름의 트럭이 여러 축제에 나타나면 「자활 장터」라는 이름이 쌓입니다.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시장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숫자가 말하는 시장</a:t>
            </a:r>
          </a:p>
        </p:txBody>
      </p:sp>
      <p:sp>
        <p:nvSpPr>
          <p:cNvPr id="7" name="s1_m"/>
          <p:cNvSpPr/>
          <p:nvPr/>
        </p:nvSpPr>
        <p:spPr>
          <a:xfrm>
            <a:off x="548640" y="2057400"/>
            <a:ext cx="541782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 행사 글 시기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9~10월에 몰림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판매 철이 분명하다</a:t>
            </a:r>
          </a:p>
        </p:txBody>
      </p:sp>
      <p:sp>
        <p:nvSpPr>
          <p:cNvPr id="8" name="s2_m"/>
          <p:cNvSpPr/>
          <p:nvPr/>
        </p:nvSpPr>
        <p:spPr>
          <a:xfrm>
            <a:off x="6195059" y="2057400"/>
            <a:ext cx="541782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박람회·페스타 반응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좋아요 가운데값 16 — 행사 가운데 가장 큼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사람이 모이는 곳</a:t>
            </a:r>
          </a:p>
        </p:txBody>
      </p:sp>
      <p:sp>
        <p:nvSpPr>
          <p:cNvPr id="9" name="src"/>
          <p:cNvSpPr txBox="1"/>
          <p:nvPr/>
        </p:nvSpPr>
        <p:spPr>
          <a:xfrm>
            <a:off x="548640" y="6172200"/>
            <a:ext cx="1097280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출처: 자활 인스타 전수 조사 · 전국 자활기업 현황 · 공공 통계(계획서 붙임)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고객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누가, 왜 사나</a:t>
            </a:r>
          </a:p>
        </p:txBody>
      </p:sp>
      <p:sp>
        <p:nvSpPr>
          <p:cNvPr id="7" name="s1_c"/>
          <p:cNvSpPr/>
          <p:nvPr/>
        </p:nvSpPr>
        <p:spPr>
          <a:xfrm>
            <a:off x="54864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축제 방문객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지역 특산·간식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축제 철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트럭 자체가 홍보</a:t>
            </a:r>
          </a:p>
        </p:txBody>
      </p:sp>
      <p:sp>
        <p:nvSpPr>
          <p:cNvPr id="8" name="s2_c"/>
          <p:cNvSpPr/>
          <p:nvPr/>
        </p:nvSpPr>
        <p:spPr>
          <a:xfrm>
            <a:off x="431292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지역 자활센터(위탁)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부스 없이 판매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축제 철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위탁 판매 약속</a:t>
            </a:r>
          </a:p>
        </p:txBody>
      </p:sp>
      <p:sp>
        <p:nvSpPr>
          <p:cNvPr id="9" name="s3_c"/>
          <p:cNvSpPr/>
          <p:nvPr/>
        </p:nvSpPr>
        <p:spPr>
          <a:xfrm>
            <a:off x="807720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축제 주최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볼거리·판매 부스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행사마다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주최 측 제안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경쟁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누구와 겨루고, 어떻게 이기나</a:t>
            </a:r>
          </a:p>
        </p:txBody>
      </p:sp>
      <p:sp>
        <p:nvSpPr>
          <p:cNvPr id="7" name="hd"/>
          <p:cNvSpPr/>
          <p:nvPr/>
        </p:nvSpPr>
        <p:spPr>
          <a:xfrm>
            <a:off x="54864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경쟁자</a:t>
            </a:r>
          </a:p>
        </p:txBody>
      </p:sp>
      <p:sp>
        <p:nvSpPr>
          <p:cNvPr id="8" name="hd"/>
          <p:cNvSpPr/>
          <p:nvPr/>
        </p:nvSpPr>
        <p:spPr>
          <a:xfrm>
            <a:off x="292608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강점</a:t>
            </a:r>
          </a:p>
        </p:txBody>
      </p:sp>
      <p:sp>
        <p:nvSpPr>
          <p:cNvPr id="9" name="hd"/>
          <p:cNvSpPr/>
          <p:nvPr/>
        </p:nvSpPr>
        <p:spPr>
          <a:xfrm>
            <a:off x="5303520" y="1965960"/>
            <a:ext cx="28529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약점</a:t>
            </a:r>
          </a:p>
        </p:txBody>
      </p:sp>
      <p:sp>
        <p:nvSpPr>
          <p:cNvPr id="10" name="hd"/>
          <p:cNvSpPr/>
          <p:nvPr/>
        </p:nvSpPr>
        <p:spPr>
          <a:xfrm>
            <a:off x="8229600" y="1965960"/>
            <a:ext cx="33101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우리 대응</a:t>
            </a:r>
          </a:p>
        </p:txBody>
      </p:sp>
      <p:sp>
        <p:nvSpPr>
          <p:cNvPr id="11" name="s1_r0"/>
          <p:cNvSpPr/>
          <p:nvPr/>
        </p:nvSpPr>
        <p:spPr>
          <a:xfrm>
            <a:off x="54864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센터별 부스</a:t>
            </a:r>
          </a:p>
        </p:txBody>
      </p:sp>
      <p:sp>
        <p:nvSpPr>
          <p:cNvPr id="12" name="s1_r1"/>
          <p:cNvSpPr/>
          <p:nvPr/>
        </p:nvSpPr>
        <p:spPr>
          <a:xfrm>
            <a:off x="292608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자기 상품 설명</a:t>
            </a:r>
          </a:p>
        </p:txBody>
      </p:sp>
      <p:sp>
        <p:nvSpPr>
          <p:cNvPr id="13" name="s1_r2"/>
          <p:cNvSpPr/>
          <p:nvPr/>
        </p:nvSpPr>
        <p:spPr>
          <a:xfrm>
            <a:off x="5303520" y="246888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사람·짐이 매번 든다</a:t>
            </a:r>
          </a:p>
        </p:txBody>
      </p:sp>
      <p:sp>
        <p:nvSpPr>
          <p:cNvPr id="14" name="s1_r3"/>
          <p:cNvSpPr/>
          <p:nvPr/>
        </p:nvSpPr>
        <p:spPr>
          <a:xfrm>
            <a:off x="8229600" y="246888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위탁으로 대신 판다</a:t>
            </a:r>
          </a:p>
        </p:txBody>
      </p:sp>
      <p:sp>
        <p:nvSpPr>
          <p:cNvPr id="15" name="s2_r0"/>
          <p:cNvSpPr/>
          <p:nvPr/>
        </p:nvSpPr>
        <p:spPr>
          <a:xfrm>
            <a:off x="54864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일반 푸드트럭</a:t>
            </a:r>
          </a:p>
        </p:txBody>
      </p:sp>
      <p:sp>
        <p:nvSpPr>
          <p:cNvPr id="16" name="s2_r1"/>
          <p:cNvSpPr/>
          <p:nvPr/>
        </p:nvSpPr>
        <p:spPr>
          <a:xfrm>
            <a:off x="292608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음식 전문</a:t>
            </a:r>
          </a:p>
        </p:txBody>
      </p:sp>
      <p:sp>
        <p:nvSpPr>
          <p:cNvPr id="17" name="s2_r2"/>
          <p:cNvSpPr/>
          <p:nvPr/>
        </p:nvSpPr>
        <p:spPr>
          <a:xfrm>
            <a:off x="5303520" y="388620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지역 이야기 없음</a:t>
            </a:r>
          </a:p>
        </p:txBody>
      </p:sp>
      <p:sp>
        <p:nvSpPr>
          <p:cNvPr id="18" name="s2_r3"/>
          <p:cNvSpPr/>
          <p:nvPr/>
        </p:nvSpPr>
        <p:spPr>
          <a:xfrm>
            <a:off x="8229600" y="388620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자활 생산품 + 지역 이야기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SWOT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강점·약점·기회·위협</a:t>
            </a:r>
          </a:p>
        </p:txBody>
      </p:sp>
      <p:sp>
        <p:nvSpPr>
          <p:cNvPr id="7" name="s1_q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S  강점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축제 철 사람 모임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여러 지역 상품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트럭이 곧 간판</a:t>
            </a:r>
          </a:p>
        </p:txBody>
      </p:sp>
      <p:sp>
        <p:nvSpPr>
          <p:cNvPr id="8" name="s2_q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W  약점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비수기(11~6월)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트럭 값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위탁 정산이 복잡</a:t>
            </a:r>
          </a:p>
        </p:txBody>
      </p:sp>
      <p:sp>
        <p:nvSpPr>
          <p:cNvPr id="9" name="s3_q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O  기회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지역 축제 많음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자활의 날 행사</a:t>
            </a:r>
          </a:p>
        </p:txBody>
      </p:sp>
      <p:sp>
        <p:nvSpPr>
          <p:cNvPr id="10" name="s4_q"/>
          <p:cNvSpPr/>
          <p:nvPr/>
        </p:nvSpPr>
        <p:spPr>
          <a:xfrm>
            <a:off x="617220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T  위협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날씨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축제 자리 값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식품 판매 허가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Ⅳ 타당성 검토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할 수 있는가 — 다섯 가지 검토</a:t>
            </a:r>
          </a:p>
        </p:txBody>
      </p:sp>
      <p:sp>
        <p:nvSpPr>
          <p:cNvPr id="7" name="s1_v"/>
          <p:cNvSpPr/>
          <p:nvPr/>
        </p:nvSpPr>
        <p:spPr>
          <a:xfrm>
            <a:off x="548640" y="1920240"/>
            <a:ext cx="731520" cy="73152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△</a:t>
            </a:r>
          </a:p>
        </p:txBody>
      </p:sp>
      <p:sp>
        <p:nvSpPr>
          <p:cNvPr id="8" name="s1_k"/>
          <p:cNvSpPr txBox="1"/>
          <p:nvPr/>
        </p:nvSpPr>
        <p:spPr>
          <a:xfrm>
            <a:off x="1417320" y="192024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수요</a:t>
            </a:r>
          </a:p>
        </p:txBody>
      </p:sp>
      <p:sp>
        <p:nvSpPr>
          <p:cNvPr id="9" name="s1_w"/>
          <p:cNvSpPr txBox="1"/>
          <p:nvPr/>
        </p:nvSpPr>
        <p:spPr>
          <a:xfrm>
            <a:off x="2651760" y="192024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축제 철 수요는 분명, 비수기는 비어 있다 — 축제 3곳 시범으로 판매량 확인</a:t>
            </a:r>
          </a:p>
        </p:txBody>
      </p:sp>
      <p:sp>
        <p:nvSpPr>
          <p:cNvPr id="10" name="s2_v"/>
          <p:cNvSpPr/>
          <p:nvPr/>
        </p:nvSpPr>
        <p:spPr>
          <a:xfrm>
            <a:off x="548640" y="278892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1" name="s2_k"/>
          <p:cNvSpPr txBox="1"/>
          <p:nvPr/>
        </p:nvSpPr>
        <p:spPr>
          <a:xfrm>
            <a:off x="1417320" y="278892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기술</a:t>
            </a:r>
          </a:p>
        </p:txBody>
      </p:sp>
      <p:sp>
        <p:nvSpPr>
          <p:cNvPr id="12" name="s2_w"/>
          <p:cNvSpPr txBox="1"/>
          <p:nvPr/>
        </p:nvSpPr>
        <p:spPr>
          <a:xfrm>
            <a:off x="2651760" y="278892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진열·계산·재고 관리 — 배울 수 있다</a:t>
            </a:r>
          </a:p>
        </p:txBody>
      </p:sp>
      <p:sp>
        <p:nvSpPr>
          <p:cNvPr id="13" name="s3_v"/>
          <p:cNvSpPr/>
          <p:nvPr/>
        </p:nvSpPr>
        <p:spPr>
          <a:xfrm>
            <a:off x="548640" y="3657600"/>
            <a:ext cx="731520" cy="73152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△</a:t>
            </a:r>
          </a:p>
        </p:txBody>
      </p:sp>
      <p:sp>
        <p:nvSpPr>
          <p:cNvPr id="14" name="s3_k"/>
          <p:cNvSpPr txBox="1"/>
          <p:nvPr/>
        </p:nvSpPr>
        <p:spPr>
          <a:xfrm>
            <a:off x="1417320" y="365760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자금</a:t>
            </a:r>
          </a:p>
        </p:txBody>
      </p:sp>
      <p:sp>
        <p:nvSpPr>
          <p:cNvPr id="15" name="s3_w"/>
          <p:cNvSpPr txBox="1"/>
          <p:nvPr/>
        </p:nvSpPr>
        <p:spPr>
          <a:xfrm>
            <a:off x="2651760" y="365760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트럭은 대여로 시범 · 사기 전 판매 숫자로 결정</a:t>
            </a:r>
          </a:p>
        </p:txBody>
      </p:sp>
      <p:sp>
        <p:nvSpPr>
          <p:cNvPr id="16" name="s4_v"/>
          <p:cNvSpPr/>
          <p:nvPr/>
        </p:nvSpPr>
        <p:spPr>
          <a:xfrm>
            <a:off x="548640" y="4526279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7" name="s4_k"/>
          <p:cNvSpPr txBox="1"/>
          <p:nvPr/>
        </p:nvSpPr>
        <p:spPr>
          <a:xfrm>
            <a:off x="1417320" y="4526279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인력</a:t>
            </a:r>
          </a:p>
        </p:txBody>
      </p:sp>
      <p:sp>
        <p:nvSpPr>
          <p:cNvPr id="18" name="s4_w"/>
          <p:cNvSpPr txBox="1"/>
          <p:nvPr/>
        </p:nvSpPr>
        <p:spPr>
          <a:xfrm>
            <a:off x="2651760" y="4526279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참여자 3~4명</a:t>
            </a:r>
          </a:p>
        </p:txBody>
      </p:sp>
      <p:sp>
        <p:nvSpPr>
          <p:cNvPr id="19" name="s5_v"/>
          <p:cNvSpPr/>
          <p:nvPr/>
        </p:nvSpPr>
        <p:spPr>
          <a:xfrm>
            <a:off x="548640" y="5394960"/>
            <a:ext cx="731520" cy="73152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△</a:t>
            </a:r>
          </a:p>
        </p:txBody>
      </p:sp>
      <p:sp>
        <p:nvSpPr>
          <p:cNvPr id="20" name="s5_k"/>
          <p:cNvSpPr txBox="1"/>
          <p:nvPr/>
        </p:nvSpPr>
        <p:spPr>
          <a:xfrm>
            <a:off x="1417320" y="539496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제도</a:t>
            </a:r>
          </a:p>
        </p:txBody>
      </p:sp>
      <p:sp>
        <p:nvSpPr>
          <p:cNvPr id="21" name="s5_w"/>
          <p:cNvSpPr txBox="1"/>
          <p:nvPr/>
        </p:nvSpPr>
        <p:spPr>
          <a:xfrm>
            <a:off x="2651760" y="539496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식품 판매는 지역별 영업 신고·축제 허가 확인 필요</a:t>
            </a:r>
          </a:p>
        </p:txBody>
      </p:sp>
      <p:pic>
        <p:nvPicPr>
          <p:cNvPr id="22" name="s6_ch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0" y="2377440"/>
            <a:ext cx="3118627" cy="420624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Ⅴ 사업 내용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무엇을, 어떻게 만드나</a:t>
            </a:r>
          </a:p>
        </p:txBody>
      </p:sp>
      <p:sp>
        <p:nvSpPr>
          <p:cNvPr id="7" name="s1_p0"/>
          <p:cNvSpPr/>
          <p:nvPr/>
        </p:nvSpPr>
        <p:spPr>
          <a:xfrm>
            <a:off x="548640" y="1965960"/>
            <a:ext cx="541782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지역 자활 특산 묶음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그 축제 지역 상품 + 다른 지역 인기 상품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방문객 · 현장 판매</a:t>
            </a:r>
          </a:p>
        </p:txBody>
      </p:sp>
      <p:sp>
        <p:nvSpPr>
          <p:cNvPr id="8" name="s1_p1"/>
          <p:cNvSpPr/>
          <p:nvPr/>
        </p:nvSpPr>
        <p:spPr>
          <a:xfrm>
            <a:off x="6195059" y="1965960"/>
            <a:ext cx="541782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축제 한정 간식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아이디어 01 베이커리와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방문객 · 현장 판매</a:t>
            </a:r>
          </a:p>
        </p:txBody>
      </p:sp>
      <p:sp>
        <p:nvSpPr>
          <p:cNvPr id="9" name="s2_f"/>
          <p:cNvSpPr/>
          <p:nvPr/>
        </p:nvSpPr>
        <p:spPr>
          <a:xfrm>
            <a:off x="548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  축제 일정·자리 확보</a:t>
            </a:r>
          </a:p>
        </p:txBody>
      </p:sp>
      <p:sp>
        <p:nvSpPr>
          <p:cNvPr id="10" name="s3_f"/>
          <p:cNvSpPr/>
          <p:nvPr/>
        </p:nvSpPr>
        <p:spPr>
          <a:xfrm>
            <a:off x="2834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  지역 센터 위탁 상품 받기(재고 표)</a:t>
            </a:r>
          </a:p>
        </p:txBody>
      </p:sp>
      <p:sp>
        <p:nvSpPr>
          <p:cNvPr id="11" name="s3_ar"/>
          <p:cNvSpPr/>
          <p:nvPr/>
        </p:nvSpPr>
        <p:spPr>
          <a:xfrm rot="5400000">
            <a:off x="2532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s4_f"/>
          <p:cNvSpPr/>
          <p:nvPr/>
        </p:nvSpPr>
        <p:spPr>
          <a:xfrm>
            <a:off x="5120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  트럭 진열·판매</a:t>
            </a:r>
          </a:p>
        </p:txBody>
      </p:sp>
      <p:sp>
        <p:nvSpPr>
          <p:cNvPr id="13" name="s4_ar"/>
          <p:cNvSpPr/>
          <p:nvPr/>
        </p:nvSpPr>
        <p:spPr>
          <a:xfrm rot="5400000">
            <a:off x="4818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5_f"/>
          <p:cNvSpPr/>
          <p:nvPr/>
        </p:nvSpPr>
        <p:spPr>
          <a:xfrm>
            <a:off x="7406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  판매 기록·정산</a:t>
            </a:r>
          </a:p>
        </p:txBody>
      </p:sp>
      <p:sp>
        <p:nvSpPr>
          <p:cNvPr id="15" name="s5_ar"/>
          <p:cNvSpPr/>
          <p:nvPr/>
        </p:nvSpPr>
        <p:spPr>
          <a:xfrm rot="5400000">
            <a:off x="7104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s6_f"/>
          <p:cNvSpPr/>
          <p:nvPr/>
        </p:nvSpPr>
        <p:spPr>
          <a:xfrm>
            <a:off x="9692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  남은 상품 반환 또는 온라인(04)</a:t>
            </a:r>
          </a:p>
        </p:txBody>
      </p:sp>
      <p:sp>
        <p:nvSpPr>
          <p:cNvPr id="17" name="s6_ar"/>
          <p:cNvSpPr/>
          <p:nvPr/>
        </p:nvSpPr>
        <p:spPr>
          <a:xfrm rot="5400000">
            <a:off x="9390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① 기술력을 키운다</a:t>
            </a:r>
          </a:p>
        </p:txBody>
      </p:sp>
      <p:sp>
        <p:nvSpPr>
          <p:cNvPr id="7" name="s1_a"/>
          <p:cNvSpPr/>
          <p:nvPr/>
        </p:nvSpPr>
        <p:spPr>
          <a:xfrm>
            <a:off x="548640" y="192024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진열·판매</a:t>
            </a:r>
          </a:p>
        </p:txBody>
      </p:sp>
      <p:sp>
        <p:nvSpPr>
          <p:cNvPr id="8" name="s1_b"/>
          <p:cNvSpPr/>
          <p:nvPr/>
        </p:nvSpPr>
        <p:spPr>
          <a:xfrm>
            <a:off x="3383280" y="192024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트럭은 좁다 — 잘 보이게 놓는 것이 매출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진열 사진 기준 · 시범마다 고침</a:t>
            </a:r>
          </a:p>
        </p:txBody>
      </p:sp>
      <p:sp>
        <p:nvSpPr>
          <p:cNvPr id="9" name="s1_t"/>
          <p:cNvSpPr/>
          <p:nvPr/>
        </p:nvSpPr>
        <p:spPr>
          <a:xfrm>
            <a:off x="9509760" y="192024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시범 중</a:t>
            </a:r>
          </a:p>
        </p:txBody>
      </p:sp>
      <p:sp>
        <p:nvSpPr>
          <p:cNvPr id="10" name="s2_a"/>
          <p:cNvSpPr/>
          <p:nvPr/>
        </p:nvSpPr>
        <p:spPr>
          <a:xfrm>
            <a:off x="548640" y="338328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위탁 재고·정산</a:t>
            </a:r>
          </a:p>
        </p:txBody>
      </p:sp>
      <p:sp>
        <p:nvSpPr>
          <p:cNvPr id="11" name="s2_b"/>
          <p:cNvSpPr/>
          <p:nvPr/>
        </p:nvSpPr>
        <p:spPr>
          <a:xfrm>
            <a:off x="3383280" y="338328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여러 센터 상품이라 정산이 틀리면 신뢰가 깨진다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상품별 입고·판매·반환 표</a:t>
            </a:r>
          </a:p>
        </p:txBody>
      </p:sp>
      <p:sp>
        <p:nvSpPr>
          <p:cNvPr id="12" name="s2_t"/>
          <p:cNvSpPr/>
          <p:nvPr/>
        </p:nvSpPr>
        <p:spPr>
          <a:xfrm>
            <a:off x="9509760" y="338328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시범 전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② 특화 · ③ 인기 상품</a:t>
            </a:r>
          </a:p>
        </p:txBody>
      </p:sp>
      <p:sp>
        <p:nvSpPr>
          <p:cNvPr id="7" name="s1_sp0"/>
          <p:cNvSpPr/>
          <p:nvPr/>
        </p:nvSpPr>
        <p:spPr>
          <a:xfrm>
            <a:off x="548640" y="192024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축제마다 그 지역 상품을 싣는다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방문객에게 그 지역 이야기</a:t>
            </a:r>
          </a:p>
        </p:txBody>
      </p:sp>
      <p:sp>
        <p:nvSpPr>
          <p:cNvPr id="8" name="s1_sp1"/>
          <p:cNvSpPr/>
          <p:nvPr/>
        </p:nvSpPr>
        <p:spPr>
          <a:xfrm>
            <a:off x="548640" y="338328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트럭 자체가 간판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어디서 봐도 같은 색·이름</a:t>
            </a:r>
          </a:p>
        </p:txBody>
      </p:sp>
      <p:sp>
        <p:nvSpPr>
          <p:cNvPr id="9" name="s2_n"/>
          <p:cNvSpPr/>
          <p:nvPr/>
        </p:nvSpPr>
        <p:spPr>
          <a:xfrm>
            <a:off x="5760720" y="1920240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10" name="s2_d"/>
          <p:cNvSpPr txBox="1"/>
          <p:nvPr/>
        </p:nvSpPr>
        <p:spPr>
          <a:xfrm>
            <a:off x="6492240" y="1847088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시제품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후보 3개를 작게 만들어 시식·시연 — 무엇을 왜 골랐는지 적는다</a:t>
            </a:r>
          </a:p>
        </p:txBody>
      </p:sp>
      <p:sp>
        <p:nvSpPr>
          <p:cNvPr id="11" name="s3_n"/>
          <p:cNvSpPr/>
          <p:nvPr/>
        </p:nvSpPr>
        <p:spPr>
          <a:xfrm>
            <a:off x="5760720" y="2807208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2" name="s3_d"/>
          <p:cNvSpPr txBox="1"/>
          <p:nvPr/>
        </p:nvSpPr>
        <p:spPr>
          <a:xfrm>
            <a:off x="6492240" y="2734056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반응 재기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한 달 동안 판매량·재주문·댓글을 상품마다 따로 센다</a:t>
            </a:r>
          </a:p>
        </p:txBody>
      </p:sp>
      <p:sp>
        <p:nvSpPr>
          <p:cNvPr id="13" name="s4_n"/>
          <p:cNvSpPr/>
          <p:nvPr/>
        </p:nvSpPr>
        <p:spPr>
          <a:xfrm>
            <a:off x="5760720" y="3694176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4" name="s4_d"/>
          <p:cNvSpPr txBox="1"/>
          <p:nvPr/>
        </p:nvSpPr>
        <p:spPr>
          <a:xfrm>
            <a:off x="6492240" y="3621024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고르기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잘 나간 1개를 대표 상품으로 — 포장·이름·이야기를 몰아 준다</a:t>
            </a:r>
          </a:p>
        </p:txBody>
      </p:sp>
      <p:sp>
        <p:nvSpPr>
          <p:cNvPr id="15" name="s5_n"/>
          <p:cNvSpPr/>
          <p:nvPr/>
        </p:nvSpPr>
        <p:spPr>
          <a:xfrm>
            <a:off x="5760720" y="4581144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6" name="s5_d"/>
          <p:cNvSpPr txBox="1"/>
          <p:nvPr/>
        </p:nvSpPr>
        <p:spPr>
          <a:xfrm>
            <a:off x="6492240" y="4507992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고치기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대표 상품은 매달 한 군데씩 고친다(맛·크기·포장·값) — 고친 뒤 다시 잰다</a:t>
            </a:r>
          </a:p>
        </p:txBody>
      </p:sp>
      <p:sp>
        <p:nvSpPr>
          <p:cNvPr id="17" name="s6_n"/>
          <p:cNvSpPr/>
          <p:nvPr/>
        </p:nvSpPr>
        <p:spPr>
          <a:xfrm>
            <a:off x="5760720" y="5468112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8" name="s6_d"/>
          <p:cNvSpPr txBox="1"/>
          <p:nvPr/>
        </p:nvSpPr>
        <p:spPr>
          <a:xfrm>
            <a:off x="6492240" y="5394960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분기마다 새 상품 1개 시험 · 석 달 안 팔린 상품은 접는다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④ 협업으로 키우는 브랜드</a:t>
            </a:r>
          </a:p>
        </p:txBody>
      </p:sp>
      <p:sp>
        <p:nvSpPr>
          <p:cNvPr id="7" name="s1_hub"/>
          <p:cNvSpPr/>
          <p:nvPr/>
        </p:nvSpPr>
        <p:spPr>
          <a:xfrm>
            <a:off x="4297680" y="3063240"/>
            <a:ext cx="3566160" cy="146304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자활 축제 순회 장터 트럭</a:t>
            </a:r>
          </a:p>
        </p:txBody>
      </p:sp>
      <p:sp>
        <p:nvSpPr>
          <p:cNvPr id="8" name="s2_co"/>
          <p:cNvSpPr/>
          <p:nvPr/>
        </p:nvSpPr>
        <p:spPr>
          <a:xfrm>
            <a:off x="5486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지역 자활센터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위탁 판매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상품</a:t>
            </a:r>
          </a:p>
        </p:txBody>
      </p:sp>
      <p:sp>
        <p:nvSpPr>
          <p:cNvPr id="9" name="s3_co"/>
          <p:cNvSpPr/>
          <p:nvPr/>
        </p:nvSpPr>
        <p:spPr>
          <a:xfrm>
            <a:off x="80924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축제 주최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볼거리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자리</a:t>
            </a:r>
          </a:p>
        </p:txBody>
      </p:sp>
      <p:sp>
        <p:nvSpPr>
          <p:cNvPr id="10" name="s4_co"/>
          <p:cNvSpPr/>
          <p:nvPr/>
        </p:nvSpPr>
        <p:spPr>
          <a:xfrm>
            <a:off x="548640" y="4343400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온라인 판매 사업단(04)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남은 상품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판로</a:t>
            </a:r>
          </a:p>
        </p:txBody>
      </p:sp>
      <p:sp>
        <p:nvSpPr>
          <p:cNvPr id="11" name="s5_br"/>
          <p:cNvSpPr txBox="1"/>
          <p:nvPr/>
        </p:nvSpPr>
        <p:spPr>
          <a:xfrm>
            <a:off x="548640" y="6108192"/>
            <a:ext cx="11064240" cy="566928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트럭 한 대 = 한 이름. 같은 색·같은 노래·같은 인사로 축제마다 「또 왔네」가 되게 합니다.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Ⅶ 판매·홍보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어디에, 어떻게 파나</a:t>
            </a:r>
          </a:p>
        </p:txBody>
      </p:sp>
      <p:sp>
        <p:nvSpPr>
          <p:cNvPr id="7" name="s1_when"/>
          <p:cNvSpPr/>
          <p:nvPr/>
        </p:nvSpPr>
        <p:spPr>
          <a:xfrm>
            <a:off x="548640" y="1920240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9~10월</a:t>
            </a:r>
          </a:p>
        </p:txBody>
      </p:sp>
      <p:sp>
        <p:nvSpPr>
          <p:cNvPr id="8" name="s1_how"/>
          <p:cNvSpPr/>
          <p:nvPr/>
        </p:nvSpPr>
        <p:spPr>
          <a:xfrm>
            <a:off x="2194560" y="1920240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광역 축제 3곳 시범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축제 주최 제안</a:t>
            </a:r>
          </a:p>
        </p:txBody>
      </p:sp>
      <p:sp>
        <p:nvSpPr>
          <p:cNvPr id="9" name="s1_goal"/>
          <p:cNvSpPr/>
          <p:nvPr/>
        </p:nvSpPr>
        <p:spPr>
          <a:xfrm>
            <a:off x="9052560" y="1920240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3곳</a:t>
            </a:r>
          </a:p>
        </p:txBody>
      </p:sp>
      <p:sp>
        <p:nvSpPr>
          <p:cNvPr id="10" name="s2_when"/>
          <p:cNvSpPr/>
          <p:nvPr/>
        </p:nvSpPr>
        <p:spPr>
          <a:xfrm>
            <a:off x="548640" y="2852928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행사 때</a:t>
            </a:r>
          </a:p>
        </p:txBody>
      </p:sp>
      <p:sp>
        <p:nvSpPr>
          <p:cNvPr id="11" name="s2_how"/>
          <p:cNvSpPr/>
          <p:nvPr/>
        </p:nvSpPr>
        <p:spPr>
          <a:xfrm>
            <a:off x="2194560" y="2852928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자활의 날 행사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광역센터</a:t>
            </a:r>
          </a:p>
        </p:txBody>
      </p:sp>
      <p:sp>
        <p:nvSpPr>
          <p:cNvPr id="12" name="s2_goal"/>
          <p:cNvSpPr/>
          <p:nvPr/>
        </p:nvSpPr>
        <p:spPr>
          <a:xfrm>
            <a:off x="9052560" y="2852928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참가</a:t>
            </a:r>
          </a:p>
        </p:txBody>
      </p:sp>
      <p:sp>
        <p:nvSpPr>
          <p:cNvPr id="13" name="s3_when"/>
          <p:cNvSpPr/>
          <p:nvPr/>
        </p:nvSpPr>
        <p:spPr>
          <a:xfrm>
            <a:off x="548640" y="3785616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11~6월</a:t>
            </a:r>
          </a:p>
        </p:txBody>
      </p:sp>
      <p:sp>
        <p:nvSpPr>
          <p:cNvPr id="14" name="s3_how"/>
          <p:cNvSpPr/>
          <p:nvPr/>
        </p:nvSpPr>
        <p:spPr>
          <a:xfrm>
            <a:off x="2194560" y="3785616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비수기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온라인(04)·명절 선물</a:t>
            </a:r>
          </a:p>
        </p:txBody>
      </p:sp>
      <p:sp>
        <p:nvSpPr>
          <p:cNvPr id="15" name="s3_goal"/>
          <p:cNvSpPr/>
          <p:nvPr/>
        </p:nvSpPr>
        <p:spPr>
          <a:xfrm>
            <a:off x="9052560" y="3785616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재고 소진</a:t>
            </a:r>
          </a:p>
        </p:txBody>
      </p:sp>
      <p:sp>
        <p:nvSpPr>
          <p:cNvPr id="16" name="s4_price"/>
          <p:cNvSpPr/>
          <p:nvPr/>
        </p:nvSpPr>
        <p:spPr>
          <a:xfrm>
            <a:off x="548640" y="56692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가격 전략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위탁 상품은 센터가 정한 값에 판매 수수료를 받습니다. 축제 자리 값·연료비를 넘는 판매량이 나오는지 시범에서 잽니다.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Ⅸ 추진 일정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언제, 누가, 무엇으로 확인하나</a:t>
            </a:r>
          </a:p>
        </p:txBody>
      </p:sp>
      <p:sp>
        <p:nvSpPr>
          <p:cNvPr id="7" name="axis"/>
          <p:cNvSpPr/>
          <p:nvPr/>
        </p:nvSpPr>
        <p:spPr>
          <a:xfrm>
            <a:off x="548640" y="2514600"/>
            <a:ext cx="11064240" cy="73152"/>
          </a:xfrm>
          <a:prstGeom prst="rect">
            <a:avLst/>
          </a:prstGeom>
          <a:solidFill>
            <a:srgbClr val="E3D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when"/>
          <p:cNvSpPr/>
          <p:nvPr/>
        </p:nvSpPr>
        <p:spPr>
          <a:xfrm>
            <a:off x="548640" y="2011680"/>
            <a:ext cx="2628900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1~2개월(시범)</a:t>
            </a:r>
          </a:p>
        </p:txBody>
      </p:sp>
      <p:sp>
        <p:nvSpPr>
          <p:cNvPr id="9" name="s1_what"/>
          <p:cNvSpPr/>
          <p:nvPr/>
        </p:nvSpPr>
        <p:spPr>
          <a:xfrm>
            <a:off x="548640" y="2743200"/>
            <a:ext cx="26289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트럭 대여 · 축제 3곳 · 위탁 5곳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팀장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축제당 판매액이 자리 값+연료의 2배</a:t>
            </a:r>
          </a:p>
        </p:txBody>
      </p:sp>
      <p:sp>
        <p:nvSpPr>
          <p:cNvPr id="10" name="s2_when"/>
          <p:cNvSpPr/>
          <p:nvPr/>
        </p:nvSpPr>
        <p:spPr>
          <a:xfrm>
            <a:off x="3360420" y="2011680"/>
            <a:ext cx="2628900" cy="457200"/>
          </a:xfrm>
          <a:prstGeom prst="roundRect">
            <a:avLst>
              <a:gd name="adj" fmla="val 8000"/>
            </a:avLst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관문</a:t>
            </a:r>
          </a:p>
        </p:txBody>
      </p:sp>
      <p:sp>
        <p:nvSpPr>
          <p:cNvPr id="11" name="s2_what"/>
          <p:cNvSpPr/>
          <p:nvPr/>
        </p:nvSpPr>
        <p:spPr>
          <a:xfrm>
            <a:off x="3360420" y="2743200"/>
            <a:ext cx="26289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관문 숫자를 넘으면 다음 해 트럭 마련(중고) 검토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센터장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계속/멈춤</a:t>
            </a:r>
          </a:p>
        </p:txBody>
      </p:sp>
      <p:sp>
        <p:nvSpPr>
          <p:cNvPr id="12" name="s3_when"/>
          <p:cNvSpPr/>
          <p:nvPr/>
        </p:nvSpPr>
        <p:spPr>
          <a:xfrm>
            <a:off x="6172200" y="2011680"/>
            <a:ext cx="2628900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다음 해</a:t>
            </a:r>
          </a:p>
        </p:txBody>
      </p:sp>
      <p:sp>
        <p:nvSpPr>
          <p:cNvPr id="13" name="s3_what"/>
          <p:cNvSpPr/>
          <p:nvPr/>
        </p:nvSpPr>
        <p:spPr>
          <a:xfrm>
            <a:off x="6172200" y="2743200"/>
            <a:ext cx="26289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축제 10곳 · 비수기 온라인 연계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팀장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연 매출 기록</a:t>
            </a:r>
          </a:p>
        </p:txBody>
      </p:sp>
      <p:sp>
        <p:nvSpPr>
          <p:cNvPr id="14" name="s4_when"/>
          <p:cNvSpPr/>
          <p:nvPr/>
        </p:nvSpPr>
        <p:spPr>
          <a:xfrm>
            <a:off x="8983980" y="2011680"/>
            <a:ext cx="2628900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차</a:t>
            </a:r>
          </a:p>
        </p:txBody>
      </p:sp>
      <p:sp>
        <p:nvSpPr>
          <p:cNvPr id="15" name="s4_what"/>
          <p:cNvSpPr/>
          <p:nvPr/>
        </p:nvSpPr>
        <p:spPr>
          <a:xfrm>
            <a:off x="8983980" y="2743200"/>
            <a:ext cx="26289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광역 순회 정례화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팀장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자립 매출 도달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 재무 계획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돈 — 얼마 들고, 언제 스스로 서나</a:t>
            </a:r>
          </a:p>
        </p:txBody>
      </p:sp>
      <p:sp>
        <p:nvSpPr>
          <p:cNvPr id="7" name="s1_budget"/>
          <p:cNvSpPr/>
          <p:nvPr/>
        </p:nvSpPr>
        <p:spPr>
          <a:xfrm>
            <a:off x="548640" y="1920240"/>
            <a:ext cx="393192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1억 3,855만원 ~ 2억 492만원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인건비 = 자활근로·한시적 인건비(p.101·p.128)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설비 = 자활기금 융자(1억 이내 · 연 3% p.134)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운영비·재료비 = 사업 매출</a:t>
            </a:r>
          </a:p>
        </p:txBody>
      </p:sp>
      <p:graphicFrame>
        <p:nvGraphicFramePr>
          <p:cNvPr id="8" name="s2_chart"/>
          <p:cNvGraphicFramePr>
            <a:graphicFrameLocks noGrp="1"/>
          </p:cNvGraphicFramePr>
          <p:nvPr/>
        </p:nvGraphicFramePr>
        <p:xfrm>
          <a:off x="4754880" y="1828800"/>
          <a:ext cx="6858000" cy="384048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9" name="s3_goal"/>
          <p:cNvSpPr txBox="1"/>
          <p:nvPr/>
        </p:nvSpPr>
        <p:spPr>
          <a:xfrm>
            <a:off x="548640" y="5852160"/>
            <a:ext cx="11064240" cy="5486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→ 3년 안에 월 2,918만원을 목표로(1년 차 50% · 2년 차 75% · 3년 차 100%)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Ⅺ 성과 목표 · Ⅻ 사회적 가치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무엇으로 성공을 재나</a:t>
            </a:r>
          </a:p>
        </p:txBody>
      </p:sp>
      <p:sp>
        <p:nvSpPr>
          <p:cNvPr id="7" name="s1_k"/>
          <p:cNvSpPr/>
          <p:nvPr/>
        </p:nvSpPr>
        <p:spPr>
          <a:xfrm>
            <a:off x="548640" y="192024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축제 참가</a:t>
            </a:r>
          </a:p>
        </p:txBody>
      </p:sp>
      <p:sp>
        <p:nvSpPr>
          <p:cNvPr id="8" name="s1_o"/>
          <p:cNvSpPr/>
          <p:nvPr/>
        </p:nvSpPr>
        <p:spPr>
          <a:xfrm>
            <a:off x="3566160" y="192024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3곳</a:t>
            </a:r>
          </a:p>
        </p:txBody>
      </p:sp>
      <p:sp>
        <p:nvSpPr>
          <p:cNvPr id="9" name="s1_t"/>
          <p:cNvSpPr/>
          <p:nvPr/>
        </p:nvSpPr>
        <p:spPr>
          <a:xfrm>
            <a:off x="5394960" y="192024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15곳</a:t>
            </a:r>
          </a:p>
        </p:txBody>
      </p:sp>
      <p:sp>
        <p:nvSpPr>
          <p:cNvPr id="10" name="s2_k"/>
          <p:cNvSpPr/>
          <p:nvPr/>
        </p:nvSpPr>
        <p:spPr>
          <a:xfrm>
            <a:off x="548640" y="278892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축제당 판매액</a:t>
            </a:r>
          </a:p>
        </p:txBody>
      </p:sp>
      <p:sp>
        <p:nvSpPr>
          <p:cNvPr id="11" name="s2_o"/>
          <p:cNvSpPr/>
          <p:nvPr/>
        </p:nvSpPr>
        <p:spPr>
          <a:xfrm>
            <a:off x="3566160" y="278892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기록</a:t>
            </a:r>
          </a:p>
        </p:txBody>
      </p:sp>
      <p:sp>
        <p:nvSpPr>
          <p:cNvPr id="12" name="s2_t"/>
          <p:cNvSpPr/>
          <p:nvPr/>
        </p:nvSpPr>
        <p:spPr>
          <a:xfrm>
            <a:off x="5394960" y="278892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자리 값+연료의 3배</a:t>
            </a:r>
          </a:p>
        </p:txBody>
      </p:sp>
      <p:sp>
        <p:nvSpPr>
          <p:cNvPr id="13" name="s3_k"/>
          <p:cNvSpPr/>
          <p:nvPr/>
        </p:nvSpPr>
        <p:spPr>
          <a:xfrm>
            <a:off x="548640" y="365760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위탁 센터</a:t>
            </a:r>
          </a:p>
        </p:txBody>
      </p:sp>
      <p:sp>
        <p:nvSpPr>
          <p:cNvPr id="14" name="s3_o"/>
          <p:cNvSpPr/>
          <p:nvPr/>
        </p:nvSpPr>
        <p:spPr>
          <a:xfrm>
            <a:off x="3566160" y="365760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5곳</a:t>
            </a:r>
          </a:p>
        </p:txBody>
      </p:sp>
      <p:sp>
        <p:nvSpPr>
          <p:cNvPr id="15" name="s3_t"/>
          <p:cNvSpPr/>
          <p:nvPr/>
        </p:nvSpPr>
        <p:spPr>
          <a:xfrm>
            <a:off x="5394960" y="365760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15곳</a:t>
            </a:r>
          </a:p>
        </p:txBody>
      </p:sp>
      <p:sp>
        <p:nvSpPr>
          <p:cNvPr id="16" name="s4_soc"/>
          <p:cNvSpPr/>
          <p:nvPr/>
        </p:nvSpPr>
        <p:spPr>
          <a:xfrm>
            <a:off x="7589520" y="1920240"/>
            <a:ext cx="4023360" cy="4297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사회적 가치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다른 지역 자활 매출 — 위탁 판매액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자활 알리기 — 트럭 방문객 수(추정)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ⅩⅢ 위험 관리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막힐 곳과 미리 세운 대응</a:t>
            </a:r>
          </a:p>
        </p:txBody>
      </p:sp>
      <p:sp>
        <p:nvSpPr>
          <p:cNvPr id="7" name="s1_r"/>
          <p:cNvSpPr/>
          <p:nvPr/>
        </p:nvSpPr>
        <p:spPr>
          <a:xfrm>
            <a:off x="548640" y="1920240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비수기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높음 · 영향 큼</a:t>
            </a:r>
          </a:p>
        </p:txBody>
      </p:sp>
      <p:sp>
        <p:nvSpPr>
          <p:cNvPr id="8" name="s1_d"/>
          <p:cNvSpPr/>
          <p:nvPr/>
        </p:nvSpPr>
        <p:spPr>
          <a:xfrm>
            <a:off x="3566160" y="1920240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온라인·명절 선물</a:t>
            </a:r>
          </a:p>
        </p:txBody>
      </p:sp>
      <p:sp>
        <p:nvSpPr>
          <p:cNvPr id="9" name="s1_s"/>
          <p:cNvSpPr/>
          <p:nvPr/>
        </p:nvSpPr>
        <p:spPr>
          <a:xfrm>
            <a:off x="8778240" y="1920240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월 매출</a:t>
            </a:r>
          </a:p>
        </p:txBody>
      </p:sp>
      <p:sp>
        <p:nvSpPr>
          <p:cNvPr id="10" name="s2_r"/>
          <p:cNvSpPr/>
          <p:nvPr/>
        </p:nvSpPr>
        <p:spPr>
          <a:xfrm>
            <a:off x="548640" y="2999232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날씨·축제 취소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중간 · 영향 중간</a:t>
            </a:r>
          </a:p>
        </p:txBody>
      </p:sp>
      <p:sp>
        <p:nvSpPr>
          <p:cNvPr id="11" name="s2_d"/>
          <p:cNvSpPr/>
          <p:nvPr/>
        </p:nvSpPr>
        <p:spPr>
          <a:xfrm>
            <a:off x="3566160" y="2999232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축제를 여러 곳으로 나눔</a:t>
            </a:r>
          </a:p>
        </p:txBody>
      </p:sp>
      <p:sp>
        <p:nvSpPr>
          <p:cNvPr id="12" name="s2_s"/>
          <p:cNvSpPr/>
          <p:nvPr/>
        </p:nvSpPr>
        <p:spPr>
          <a:xfrm>
            <a:off x="8778240" y="2999232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취소 건수</a:t>
            </a:r>
          </a:p>
        </p:txBody>
      </p:sp>
      <p:sp>
        <p:nvSpPr>
          <p:cNvPr id="13" name="s3_r"/>
          <p:cNvSpPr/>
          <p:nvPr/>
        </p:nvSpPr>
        <p:spPr>
          <a:xfrm>
            <a:off x="548640" y="4078224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식품 판매 허가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중간 · 영향 큼</a:t>
            </a:r>
          </a:p>
        </p:txBody>
      </p:sp>
      <p:sp>
        <p:nvSpPr>
          <p:cNvPr id="14" name="s3_d"/>
          <p:cNvSpPr/>
          <p:nvPr/>
        </p:nvSpPr>
        <p:spPr>
          <a:xfrm>
            <a:off x="3566160" y="4078224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지역별 영업 신고 미리 확인 · 포장 식품 위주</a:t>
            </a:r>
          </a:p>
        </p:txBody>
      </p:sp>
      <p:sp>
        <p:nvSpPr>
          <p:cNvPr id="15" name="s3_s"/>
          <p:cNvSpPr/>
          <p:nvPr/>
        </p:nvSpPr>
        <p:spPr>
          <a:xfrm>
            <a:off x="8778240" y="4078224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허가 확인표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07 · 자활 축제 순회 장터 트럭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ⅩⅣ 전망과 기대 효과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뒤, 그리고 가장 큰 기대 효과</a:t>
            </a:r>
          </a:p>
        </p:txBody>
      </p:sp>
      <p:sp>
        <p:nvSpPr>
          <p:cNvPr id="7" name="s1_o"/>
          <p:cNvSpPr txBox="1"/>
          <p:nvPr/>
        </p:nvSpPr>
        <p:spPr>
          <a:xfrm>
            <a:off x="548640" y="196596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3년 뒤 모습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가을마다 광역 축제를 도는 「자활 장터」 트럭</a:t>
            </a:r>
          </a:p>
        </p:txBody>
      </p:sp>
      <p:sp>
        <p:nvSpPr>
          <p:cNvPr id="8" name="s2_o"/>
          <p:cNvSpPr txBox="1"/>
          <p:nvPr/>
        </p:nvSpPr>
        <p:spPr>
          <a:xfrm>
            <a:off x="548640" y="315468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트럭 2대 · 다른 광역</a:t>
            </a:r>
          </a:p>
        </p:txBody>
      </p:sp>
      <p:sp>
        <p:nvSpPr>
          <p:cNvPr id="9" name="s3_o"/>
          <p:cNvSpPr txBox="1"/>
          <p:nvPr/>
        </p:nvSpPr>
        <p:spPr>
          <a:xfrm>
            <a:off x="548640" y="434340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이 사업의 장점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센터는 상품만 맡기면 된다 — 여러 지역이 함께 이익</a:t>
            </a:r>
          </a:p>
        </p:txBody>
      </p:sp>
      <p:sp>
        <p:nvSpPr>
          <p:cNvPr id="10" name="s4_top"/>
          <p:cNvSpPr/>
          <p:nvPr/>
        </p:nvSpPr>
        <p:spPr>
          <a:xfrm>
            <a:off x="548640" y="5394960"/>
            <a:ext cx="6400800" cy="12801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  <a:p>
            <a:pPr algn="l">
              <a:spcAft>
                <a:spcPts val="400"/>
              </a:spcAft>
            </a:pPr>
            <a:r>
              <a:rPr sz="2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트럭 한 대로 전국 축제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행사 글은 9~10월에 몰리고 박람회·페스타 반응이 가장 크다</a:t>
            </a:r>
          </a:p>
        </p:txBody>
      </p:sp>
      <p:pic>
        <p:nvPicPr>
          <p:cNvPr id="11" name="s5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79" y="1280160"/>
            <a:ext cx="5667190" cy="53035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