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스스로 서려면 매달 팔아야 하는 금액(만원)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필요한 월 매출(만원)</c:v>
                </c:pt>
              </c:strCache>
            </c:strRef>
          </c:tx>
          <c:dPt>
            <c:idx val="0"/>
            <c:spPr>
              <a:solidFill>
                <a:srgbClr val="C08A2E"/>
              </a:solidFill>
            </c:spPr>
          </c:dPt>
          <c:dPt>
            <c:idx val="1"/>
            <c:spPr>
              <a:solidFill>
                <a:srgbClr val="A3341C"/>
              </a:solidFill>
            </c:spPr>
          </c:dPt>
          <c:dPt>
            <c:idx val="2"/>
            <c:spPr>
              <a:solidFill>
                <a:srgbClr val="2B1D14"/>
              </a:solidFill>
            </c:spPr>
          </c:dPt>
          <c:cat>
            <c:strRef>
              <c:f>Sheet1!$A$2:$A$4</c:f>
              <c:strCache>
                <c:ptCount val="3"/>
                <c:pt idx="0">
                  <c:v>1~2년 차
(100% 지원)</c:v>
                </c:pt>
                <c:pt idx="1">
                  <c:v>3~5년 차
(50% 지원)</c:v>
                </c:pt>
                <c:pt idx="2">
                  <c:v>6년 차~
(지원 없음)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1069</c:v>
                </c:pt>
                <c:pt idx="1">
                  <c:v>1715</c:v>
                </c:pt>
                <c:pt idx="2">
                  <c:v>2361</c:v>
                </c:pt>
              </c:numCache>
            </c:numRef>
          </c:val>
        </c:ser>
        <c:dLbls>
          <c:numFmt formatCode="#,##0&quot;만원&quot;" sourceLinked="0"/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다회용기 세척 — 처음부터 자활기업이 주인 사업 계획을 말씀드리겠습니다. 한 줄로: 장례식장·축제·구내식당의 다회용기를 수거·세척·재공급하는 사업 — 처음부터 자활기업(연합)이 사업의 주인.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이 사업을 네 숫자로 먼저 보여 드립니다. 첫해 사업비는 3억 645만원 ~ 5억 4,093만원(추정)이고, 인건비는 자활근로·한시적 인건비, 설비는 자활기금으로 조달합니다. 참여자 6~10명과 전문인력 1명이 함께합니다. 그리고 가장 중요한 숫자 — 지원이 끝난 뒤에도 매달 2,361만원을 팔면 스스로 섭니다. 가장 큰 기대 효과는 「자활기업이 주인」입니다. 수익 사업이 센터에 머물지 않고 참여자 몫으로 — 다회용기 글 76%가 센터 계정.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일회용품을 줄이려는 정책이 실제 예산으로 움직이고 있습니다. 영산강유역환경청은 2026년 31개 지자체에 국비 33억 원을 들여 다회용기 보급을 늘리고 장례식장 「일회용품 제로」를 추진합니다. 이미 다회용기 611만 개를 써서 폐기물 약 73톤을 줄였습니다.</a:t>
            </a:r>
          </a:p>
          <a:p/>
          <a:p>
            <a:r>
              <a:t>장례식장이 대표 수요처입니다. 파주시는 장례식장 두 곳에 월 3,600인분 다회용기를 공급하고, 서울시는 장례식장 도입으로 폐기물을 약 80% 줄일 것으로 봅니다.</a:t>
            </a:r>
          </a:p>
          <a:p/>
          <a:p>
            <a:r>
              <a:t>자활 현장도 이미 하고 있습니다. 다회용기 글 49개 가운데 63%가 최근 1년 글로 빠르게 늘고 있습니다. 그런데 그 글의 76%가 센터 계정입니다 — 수익 사업이 센터에 머물러 참여자의 지분·운영권으로 이어지지 않습니다.</a:t>
            </a:r>
          </a:p>
          <a:p/>
          <a:p>
            <a:r>
              <a:t>그래서 이 사업은 시작부터 자활기업(여러 센터 연합)이 주인이 되는 구조로 설계합니다.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지방환경청 국비: 31개 지자체 · 33억 원(2026) — 정책이 예산으로 움직인다. (출처: 영산강유역환경청 다회용기 보급 사업(2026-02 보도, 31개 지자체·…)</a:t>
            </a:r>
          </a:p>
          <a:p>
            <a:r>
              <a:t>다회용기 사용 효과: 611만 개 사용 · 폐기물 약 73톤 감축 — 효과가 숫자로 확인된 사업. (출처: 영산강유역환경청 다회용기 보급 사업(2026-02 보도, 31개 지자체·…)</a:t>
            </a:r>
          </a:p>
          <a:p>
            <a:r>
              <a:t>장례식장 수요: 파주 2곳 월 3,600인분 · 서울 폐기물 약 80% 감축 예상 — 한 곳만 맡아도 물량이 크다. (출처: 영산강유역환경청 다회용기 보급 사업(2026-02 보도, 31개 지자체·…)</a:t>
            </a:r>
          </a:p>
          <a:p>
            <a:r>
              <a:t>자활 현장: 다회용기 글 49개 · 최근 1년 63% · 76%가 센터 계정 — 수요는 확인 — 주체가 문제. (출처: 자활 인스타그램 전수 조사(웰쉐어, 2026-10-25) — 해시태그 1…)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지자체(일회용품 줄이기 담당): 다회용기 사업 수행처. 연간 계약. 닿는 법 — 지자체 협약 · 국비 사업 공모.</a:t>
            </a:r>
          </a:p>
          <a:p>
            <a:r>
              <a:t>장례식장: 그릇 공급·회수·세척. 매일. 닿는 법 — 지자체 지원 사업과 함께 들어간다.</a:t>
            </a:r>
          </a:p>
          <a:p>
            <a:r>
              <a:t>축제 주최: 하루 대여. 행사 철. 닿는 법 — 축제 담당 제안.</a:t>
            </a:r>
          </a:p>
          <a:p>
            <a:r>
              <a:t>공공기관 구내식당: 정기 세척. 매일. 닿는 법 — 우선구매 안내.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민간 세척 업체 — 강점 설비·경험, 약점 지역 밀착·사회적 가치가 약하다. 우리는 지자체 협약·고용 효과로 겨룬다.</a:t>
            </a:r>
          </a:p>
          <a:p>
            <a:r>
              <a:t>지자체 직영·센터 사업 — 강점 예산이 안정적, 약점 수익이 센터에 머물러 참여자 몫이 없다. 우리는 자활기업이 주인 — 위탁받는 구조.</a:t>
            </a:r>
          </a:p>
          <a:p>
            <a:r>
              <a:t>일회용품 — 강점 값이 싸다, 약점 규제가 강해진다. 우리는 줄인 양을 숫자로 보여 준다.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S: 정책·국비와 맞는다, 고용이 많은 사업(참여자 6~10명), 자활 안에 경험이 있다</a:t>
            </a:r>
          </a:p>
          <a:p>
            <a:r>
              <a:t>W: 설비비가 크다, 물류(수거 동선)가 어렵다, 센터와 역할 정리가 필요</a:t>
            </a:r>
          </a:p>
          <a:p>
            <a:r>
              <a:t>O: 일회용품 규제 강화, 지방환경청 국비 사업, 장례식장·축제 확산</a:t>
            </a:r>
          </a:p>
          <a:p>
            <a:r>
              <a:t>T: 위생 사고, 지자체 예산이 끊길 때, 민간 업체 경쟁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수요 ○: 국비·지자체 사업으로 수요가 이미 있다</a:t>
            </a:r>
          </a:p>
          <a:p>
            <a:r>
              <a:t>기술 ○: 세척·소독 공정은 기준대로 하면 된다 — 위생 관리 전문인력이 책임</a:t>
            </a:r>
          </a:p>
          <a:p>
            <a:r>
              <a:t>자금 △: 세척 설비 1억~2억 원 — 자활기금 융자 + 이차보전(최대 5% p.134) · 다른 지역과 설비 공동 이용</a:t>
            </a:r>
          </a:p>
          <a:p>
            <a:r>
              <a:t>인력 ○: 참여자 6~10명 — 고용 효과가 크다</a:t>
            </a:r>
          </a:p>
          <a:p>
            <a:r>
              <a:t>제도 ○: 자활기업 인정·우선구매·지자체 협약과 맞는다</a:t>
            </a:r>
          </a:p>
          <a:p>
            <a:r>
              <a:t>○ = 지금 가능, △ = 시범·일정 안에서 확인하고 보완.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상품·서비스: 장례식장 다회용기 공급·회수 — 그릇 공급 → 회수 → 세척 → 재공급 / 축제 하루 대여 — 행사 단위 대여·회수 / 구내식당 정기 세척 — 매일 수거·세척</a:t>
            </a:r>
          </a:p>
          <a:p>
            <a:r>
              <a:t>일의 흐름: 거래처별 수거(정해진 동선) → 애벌 세척·불림 → 세척기 세척·고온 소독 → 건조·검사(미생물 정기) → 포장·재공급 · 회수율 기록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지원금은 시작을 돕지만 사업을 지켜 주지 않습니다. 첫째, 기술력입니다.</a:t>
            </a:r>
          </a:p>
          <a:p>
            <a:r>
              <a:t>세척·소독 공정 기준 — 왜: 「깨끗하다」를 믿게 하는 근거. 어떻게: 단계별 기준서 · 위생 관리 전문인력이 책임. 언제: 시범 전.</a:t>
            </a:r>
          </a:p>
          <a:p>
            <a:r>
              <a:t>정기 위생 검사 — 왜: 장례식장·기관이 안심하고 계약을 이어 간다. 어떻게: 분기마다 미생물 검사 · 결과를 거래처에 공개. 언제: 1년 차부터.</a:t>
            </a:r>
          </a:p>
          <a:p>
            <a:r>
              <a:t>물류 설계 — 왜: 잃어버리는 그릇과 헛걸음이 곧 손실. 어떻게: 수거 동선·회수율 관리 표. 언제: 3개월 안.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제품 특화 — 다른 데서 못 사는 이유:</a:t>
            </a:r>
          </a:p>
          <a:p>
            <a:r>
              <a:t>위생 검사 결과 공개: 「깨끗하다」를 숫자로 보여 준다</a:t>
            </a:r>
          </a:p>
          <a:p>
            <a:r>
              <a:t>줄인 일회용품 수를 거래처에 매달 알림: 기관·장례식장의 실적이 된다 — 계속 쓰는 이유</a:t>
            </a:r>
          </a:p>
          <a:p>
            <a:r>
              <a:t>행사 하루 단위 대여: 축제처럼 짧은 수요도 받는다</a:t>
            </a:r>
          </a:p>
          <a:p/>
          <a:p>
            <a:r>
              <a:t>인기 상품은 감이 아니라 팔린 숫자로 고릅니다. 대표 상품 후보는 장례식장 다회용기 묶음, 축제 하루 대여, 구내식당 정기 세척.</a:t>
            </a:r>
          </a:p>
          <a:p>
            <a:r>
              <a:t>시제품 — 후보 3개를 작게 만들어 시식·시연 — 무엇을 왜 골랐는지 적는다</a:t>
            </a:r>
          </a:p>
          <a:p>
            <a:r>
              <a:t>반응 재기 — 한 달 동안 판매량·재주문·댓글을 상품마다 따로 센다</a:t>
            </a:r>
          </a:p>
          <a:p>
            <a:r>
              <a:t>고르기 — 가장 잘 나간 1개를 대표 상품으로 — 포장·이름·이야기를 몰아 준다</a:t>
            </a:r>
          </a:p>
          <a:p>
            <a:r>
              <a:t>고치기 — 대표 상품은 매달 한 군데씩 고친다(맛·크기·포장·값) — 고친 뒤 다시 잰다</a:t>
            </a:r>
          </a:p>
          <a:p>
            <a:r>
              <a:t>넓히기 — 분기마다 새 상품 1개 시험 · 석 달 안 팔린 상품은 접는다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지자체(일회용품 줄이기): 우리가 주는 것 실적 자료, 받는 것 협약·물량·국비 사업. 첫걸음 — 시범 단계 협약 1건.</a:t>
            </a:r>
          </a:p>
          <a:p>
            <a:r>
              <a:t>장례식장·축제 주최: 우리가 주는 것 공급·회수, 받는 것 정기 계약. 첫걸음 — 한 시·군 2~3곳 묶음.</a:t>
            </a:r>
          </a:p>
          <a:p>
            <a:r>
              <a:t>다른 지역 세척 자활기업: 우리가 주는 것 설비 공동 이용, 받는 것 설비비 나눔. 첫걸음 — 2년 차.</a:t>
            </a:r>
          </a:p>
          <a:p>
            <a:r>
              <a:t>환경 단체: 우리가 주는 것 줄인 양 공개, 받는 것 신뢰·홍보. 첫걸음 — 1년 차.</a:t>
            </a:r>
          </a:p>
          <a:p/>
          <a:p>
            <a:r>
              <a:t>브랜드 방침: 그릇마다 「줄인 일회용품 ○○개」를 적어, 쓰는 곳이 자랑하고 싶은 이름이 되게 합니다. 「자활기업이 주인」이라는 구조 자체가 다른 지역에 보여 줄 모범이 됩니다.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지자체 협약: 국비·지자체 다회용기 사업 공모 (1~3개월) — 1년 목표 협약 1건.</a:t>
            </a:r>
          </a:p>
          <a:p>
            <a:r>
              <a:t>장례식장 묶음: 한 시·군 2~3곳 (3개월~) — 1년 목표 2곳 계약.</a:t>
            </a:r>
          </a:p>
          <a:p>
            <a:r>
              <a:t>축제: 가을 축제 담당 제안 (9~10월) — 1년 목표 축제 2건.</a:t>
            </a:r>
          </a:p>
          <a:p>
            <a:r>
              <a:t>구내식당: 우선구매 안내 (1년 차) — 1년 목표 1곳.</a:t>
            </a:r>
          </a:p>
          <a:p/>
          <a:p>
            <a:r>
              <a:t>가격 전략: 1인분(그릇 한 벌) 단가로 받습니다. 지자체 지원 사업이 있는 곳은 그 단가 기준에, 없는 곳은 일회용품을 사는 비용과 비교해 맞춥니다. 회수율이 높을수록 이익이 커지므로 회수율 약속을 계약에 넣습니다.</a:t>
            </a:r>
          </a:p>
          <a:p>
            <a:r>
              <a:t>홍보: 매달 「줄인 일회용품」 숫자를 거래처·지자체와 함께 알림 / 세척 과정 공개 영상 / 위생 검사 결과 공개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0~3개월: 지자체 협약 · 장례식장 2~3곳 시범 · 공정 기준서. 책임 대표·전문인력. 확인 기준 — 시범 한 달 + 위생 검사 통과.</a:t>
            </a:r>
          </a:p>
          <a:p>
            <a:r>
              <a:t>4~6개월: 설비 마련(자활기금 융자) · 수거 동선. 책임 대표. 확인 기준 — 회수율 95%.</a:t>
            </a:r>
          </a:p>
          <a:p>
            <a:r>
              <a:t>7~12개월: 축제 대여 · 구내식당 1곳. 책임 대표. 확인 기준 — 월 매출 목표 50%.</a:t>
            </a:r>
          </a:p>
          <a:p>
            <a:r>
              <a:t>2년 차: 자활기업 인정(연합) · 다른 지역과 설비 공동 이용. 책임 대표. 확인 기준 — 거래처 8곳.</a:t>
            </a:r>
          </a:p>
          <a:p>
            <a:r>
              <a:t>3년 차: 한 시·군 전체 장례식장 · 지원 없이도 서는 매출. 책임 대표. 확인 기준 — 자립 매출 도달.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첫해 사업비는 3억 645만원 ~ 5억 4,093만원(추정)입니다. 인건비는 자활근로·한시적 인건비(p.101·p.128), 설비는 자활기금 융자(p.134)로 조달합니다.</a:t>
            </a:r>
          </a:p>
          <a:p>
            <a:r>
              <a:t>인건비 지원은 시간이 지나며 줄어듭니다. 그래서 단계마다 매달 얼마를 팔아야 스스로 버티는지 계산했습니다.</a:t>
            </a:r>
          </a:p>
          <a:p>
            <a:r>
              <a:t>1~2년 차 · 참여자 인건비 100% 지원: 필요한 월 매출 1,069만원(하루 486,000원)</a:t>
            </a:r>
          </a:p>
          <a:p>
            <a:r>
              <a:t>3~5년 차 · 50% 지원: 필요한 월 매출 1,715만원(하루 78만원)</a:t>
            </a:r>
          </a:p>
          <a:p>
            <a:r>
              <a:t>6년 차부터 · 지원 없음: 필요한 월 매출 2,361만원(하루 107만원)</a:t>
            </a:r>
          </a:p>
          <a:p>
            <a:r>
              <a:t>전문인력 인건비는 보수적으로 늘 우리 부담으로 셌고, 설비·운영비는 견적 전 추정입니다.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하루 세척 개수: 1년 기록 시작, 3년 기록 대비 3배 — 세척 일지</a:t>
            </a:r>
          </a:p>
          <a:p>
            <a:r>
              <a:t>거래처: 1년 3곳, 3년 10곳 — 계약서</a:t>
            </a:r>
          </a:p>
          <a:p>
            <a:r>
              <a:t>줄인 일회용품: 1년 기록, 3년 누적 공개 — 공급 개수 = 줄인 개수</a:t>
            </a:r>
          </a:p>
          <a:p>
            <a:r>
              <a:t>회수율: 1년 95%, 3년 98% — 회수 ÷ 공급</a:t>
            </a:r>
          </a:p>
          <a:p>
            <a:r>
              <a:t>참여자 지분·운영권: 1년 구조 확정, 3년 참여자 대표 이사회 — 정관</a:t>
            </a:r>
          </a:p>
          <a:p>
            <a:r>
              <a:t>사회적 가치: 일자리(참여자 6~10명) / 자원순환(줄인 일회용품 개수·kg) / 참여자 주인 구조(참여자 지분·이사 참여)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위생 사고(가능성 낮음, 영향 매우 큼): 대응 — 기준서·분기 검사·결과 공개. 미리 볼 신호 — 검사 결과.</a:t>
            </a:r>
          </a:p>
          <a:p>
            <a:r>
              <a:t>설비비 부담(가능성 높음, 영향 큼): 대응 — 자활기금 융자·이차보전 · 설비 공동 이용. 미리 볼 신호 — 월 상환 비율.</a:t>
            </a:r>
          </a:p>
          <a:p>
            <a:r>
              <a:t>지자체 예산 끊김(가능성 중간, 영향 큼): 대응 — 장례식장·구내식당 직접 계약을 함께 키운다. 미리 볼 신호 — 지자체 매출 비중.</a:t>
            </a:r>
          </a:p>
          <a:p>
            <a:r>
              <a:t>그릇 분실(가능성 중간, 영향 중간): 대응 — 회수율 약속 계약 · 수거 동선. 미리 볼 신호 — 회수율.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3년 뒤 모습: 한 시·군의 장례식장·축제 다회용기를 맡는 자활기업 · 참여자가 주인</a:t>
            </a:r>
          </a:p>
          <a:p>
            <a:r>
              <a:t>넓히기: 옆 시·군과 설비를 함께 쓰며 넓힌다 · 「자활기업이 주인」 모델을 다른 지역에 전한다</a:t>
            </a:r>
          </a:p>
          <a:p>
            <a:r>
              <a:t>이 사업의 장점: 정책·예산 흐름과 같은 방향 — 일회용품 규제가 강해질수록 커진다</a:t>
            </a:r>
          </a:p>
          <a:p/>
          <a:p>
            <a:r>
              <a:t>가장 큰 기대 효과는 「자활기업이 주인」. 수익 사업이 센터에 머물지 않고 참여자 몫으로 — 다회용기 글 76%가 센터 계정. 근거: 자활 인스타 전수 조사(10-25).</a:t>
            </a:r>
          </a:p>
          <a:p>
            <a:r>
              <a:t>마지막으로 여쭙니다 — 다회용기, 누가 주인이어야 할까요?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5.xml"/><Relationship Id="rId4" Type="http://schemas.openxmlformats.org/officeDocument/2006/relationships/chart" Target="../charts/char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c_k"/>
          <p:cNvSpPr txBox="1"/>
          <p:nvPr/>
        </p:nvSpPr>
        <p:spPr>
          <a:xfrm>
            <a:off x="640080" y="1371600"/>
            <a:ext cx="6400800" cy="4572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자활사업 계획서 · 아이디어 05</a:t>
            </a:r>
          </a:p>
        </p:txBody>
      </p:sp>
      <p:sp>
        <p:nvSpPr>
          <p:cNvPr id="6" name="c_t"/>
          <p:cNvSpPr txBox="1"/>
          <p:nvPr/>
        </p:nvSpPr>
        <p:spPr>
          <a:xfrm>
            <a:off x="640080" y="1874519"/>
            <a:ext cx="6949440" cy="182880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다회용기 세척 — 처음부터 자활기업이 주인</a:t>
            </a:r>
          </a:p>
        </p:txBody>
      </p:sp>
      <p:sp>
        <p:nvSpPr>
          <p:cNvPr id="7" name="c_badge"/>
          <p:cNvSpPr/>
          <p:nvPr/>
        </p:nvSpPr>
        <p:spPr>
          <a:xfrm>
            <a:off x="640080" y="3840480"/>
            <a:ext cx="2377440" cy="50292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바로 해볼 사업</a:t>
            </a:r>
          </a:p>
        </p:txBody>
      </p:sp>
      <p:sp>
        <p:nvSpPr>
          <p:cNvPr id="8" name="c_def"/>
          <p:cNvSpPr txBox="1"/>
          <p:nvPr/>
        </p:nvSpPr>
        <p:spPr>
          <a:xfrm>
            <a:off x="640080" y="4526280"/>
            <a:ext cx="6766560" cy="118872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장례식장·축제·구내식당의 다회용기를 수거·세척·재공급하는 사업 — 처음부터 자활기업(연합)이 사업의 주인</a:t>
            </a:r>
          </a:p>
        </p:txBody>
      </p:sp>
      <p:sp>
        <p:nvSpPr>
          <p:cNvPr id="9" name="c_org"/>
          <p:cNvSpPr txBox="1"/>
          <p:nvPr/>
        </p:nvSpPr>
        <p:spPr>
          <a:xfrm>
            <a:off x="640080" y="6080760"/>
            <a:ext cx="64008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 사회적협동조합 · 웰쉐어로지스 · 2026년 11월</a:t>
            </a:r>
          </a:p>
        </p:txBody>
      </p:sp>
      <p:pic>
        <p:nvPicPr>
          <p:cNvPr id="10" name="c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0" y="1188720"/>
            <a:ext cx="576490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Ⅰ 사업 개요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한눈에 보는 사업</a:t>
            </a:r>
          </a:p>
        </p:txBody>
      </p:sp>
      <p:sp>
        <p:nvSpPr>
          <p:cNvPr id="7" name="s1_stat"/>
          <p:cNvSpPr/>
          <p:nvPr/>
        </p:nvSpPr>
        <p:spPr>
          <a:xfrm>
            <a:off x="54864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3억 645만원 ~ 5억 4,093만원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</p:txBody>
      </p:sp>
      <p:sp>
        <p:nvSpPr>
          <p:cNvPr id="8" name="s2_stat"/>
          <p:cNvSpPr/>
          <p:nvPr/>
        </p:nvSpPr>
        <p:spPr>
          <a:xfrm>
            <a:off x="338328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6~10명 + 1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참여자 + 전문인력</a:t>
            </a:r>
          </a:p>
        </p:txBody>
      </p:sp>
      <p:sp>
        <p:nvSpPr>
          <p:cNvPr id="9" name="s3_stat"/>
          <p:cNvSpPr/>
          <p:nvPr/>
        </p:nvSpPr>
        <p:spPr>
          <a:xfrm>
            <a:off x="621792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2,361만원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자립 월 매출 목표</a:t>
            </a:r>
          </a:p>
        </p:txBody>
      </p:sp>
      <p:sp>
        <p:nvSpPr>
          <p:cNvPr id="10" name="s4_stat"/>
          <p:cNvSpPr/>
          <p:nvPr/>
        </p:nvSpPr>
        <p:spPr>
          <a:xfrm>
            <a:off x="9052560" y="2148840"/>
            <a:ext cx="2651760" cy="15544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자활기업이 주인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</p:txBody>
      </p:sp>
      <p:sp>
        <p:nvSpPr>
          <p:cNvPr id="11" name="s5_def"/>
          <p:cNvSpPr txBox="1"/>
          <p:nvPr/>
        </p:nvSpPr>
        <p:spPr>
          <a:xfrm>
            <a:off x="548640" y="3977639"/>
            <a:ext cx="7589520" cy="10972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장례식장·축제·구내식당의 다회용기를 수거·세척·재공급하는 사업 — 처음부터 자활기업(연합)이 사업의 주인</a:t>
            </a:r>
          </a:p>
        </p:txBody>
      </p:sp>
      <p:sp>
        <p:nvSpPr>
          <p:cNvPr id="12" name="s5_top"/>
          <p:cNvSpPr/>
          <p:nvPr/>
        </p:nvSpPr>
        <p:spPr>
          <a:xfrm>
            <a:off x="548640" y="5120640"/>
            <a:ext cx="7589520" cy="8229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수익 사업이 센터에 머물지 않고 참여자 몫으로 — 다회용기 글 76%가 센터 계정</a:t>
            </a:r>
          </a:p>
        </p:txBody>
      </p:sp>
      <p:pic>
        <p:nvPicPr>
          <p:cNvPr id="13" name="s5_jj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3566160"/>
            <a:ext cx="1998617" cy="3108960"/>
          </a:xfrm>
          <a:prstGeom prst="rect">
            <a:avLst/>
          </a:prstGeom>
        </p:spPr>
      </p:pic>
      <p:pic>
        <p:nvPicPr>
          <p:cNvPr id="14" name="s5_pg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1280" y="4572000"/>
            <a:ext cx="1736576" cy="21031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Ⅱ 추진 배경과 필요성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이 사업인가</a:t>
            </a:r>
          </a:p>
        </p:txBody>
      </p:sp>
      <p:sp>
        <p:nvSpPr>
          <p:cNvPr id="7" name="s1_bg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n"/>
          <p:cNvSpPr/>
          <p:nvPr/>
        </p:nvSpPr>
        <p:spPr>
          <a:xfrm>
            <a:off x="68580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9" name="s1_p"/>
          <p:cNvSpPr txBox="1"/>
          <p:nvPr/>
        </p:nvSpPr>
        <p:spPr>
          <a:xfrm>
            <a:off x="128016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일회용품을 줄이려는 정책이 실제 예산으로 움직이고 있습니다. 영산강유역환경청은 2026년 31개 지자체에 국비 33억 원을 들여 다회용기 보급을 늘리고 장례식장 「일회용품 제로」를 추진합니다. 이미 다회용기 611만 개를 써서 폐기물 약 73톤을 줄였습니다.</a:t>
            </a:r>
          </a:p>
        </p:txBody>
      </p:sp>
      <p:sp>
        <p:nvSpPr>
          <p:cNvPr id="10" name="s2_bg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s2_n"/>
          <p:cNvSpPr/>
          <p:nvPr/>
        </p:nvSpPr>
        <p:spPr>
          <a:xfrm>
            <a:off x="6309360" y="210312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2" name="s2_p"/>
          <p:cNvSpPr txBox="1"/>
          <p:nvPr/>
        </p:nvSpPr>
        <p:spPr>
          <a:xfrm>
            <a:off x="6903720" y="205740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장례식장이 대표 수요처입니다. 파주시는 장례식장 두 곳에 월 3,600인분 다회용기를 공급하고, 서울시는 장례식장 도입으로 폐기물을 약 80% 줄일 것으로 봅니다.</a:t>
            </a:r>
          </a:p>
        </p:txBody>
      </p:sp>
      <p:sp>
        <p:nvSpPr>
          <p:cNvPr id="13" name="s3_bg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s3_n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3_p"/>
          <p:cNvSpPr txBox="1"/>
          <p:nvPr/>
        </p:nvSpPr>
        <p:spPr>
          <a:xfrm>
            <a:off x="128016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 현장도 이미 하고 있습니다. 다회용기 글 49개 가운데 63%가 최근 1년 글로 빠르게 늘고 있습니다. 그런데 그 글의 76%가 센터 계정입니다 — 수익 사업이 센터에 머물러 참여자의 지분·운영권으로 이어지지 않습니다.</a:t>
            </a:r>
          </a:p>
        </p:txBody>
      </p:sp>
      <p:sp>
        <p:nvSpPr>
          <p:cNvPr id="16" name="s4_bg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4_n"/>
          <p:cNvSpPr/>
          <p:nvPr/>
        </p:nvSpPr>
        <p:spPr>
          <a:xfrm>
            <a:off x="6309360" y="4480560"/>
            <a:ext cx="502920" cy="50292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8" name="s4_p"/>
          <p:cNvSpPr txBox="1"/>
          <p:nvPr/>
        </p:nvSpPr>
        <p:spPr>
          <a:xfrm>
            <a:off x="6903720" y="4434840"/>
            <a:ext cx="4617720" cy="201168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21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그래서 이 사업은 시작부터 자활기업(여러 센터 연합)이 주인이 되는 구조로 설계합니다.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시장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숫자가 말하는 시장</a:t>
            </a:r>
          </a:p>
        </p:txBody>
      </p:sp>
      <p:sp>
        <p:nvSpPr>
          <p:cNvPr id="7" name="s1_m"/>
          <p:cNvSpPr/>
          <p:nvPr/>
        </p:nvSpPr>
        <p:spPr>
          <a:xfrm>
            <a:off x="54864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지방환경청 국비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31개 지자체 · 33억 원(2026)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정책이 예산으로 움직인다</a:t>
            </a:r>
          </a:p>
        </p:txBody>
      </p:sp>
      <p:sp>
        <p:nvSpPr>
          <p:cNvPr id="8" name="s2_m"/>
          <p:cNvSpPr/>
          <p:nvPr/>
        </p:nvSpPr>
        <p:spPr>
          <a:xfrm>
            <a:off x="3371850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다회용기 사용 효과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611만 개 사용 · 폐기물 약 73톤 감축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효과가 숫자로 확인된 사업</a:t>
            </a:r>
          </a:p>
        </p:txBody>
      </p:sp>
      <p:sp>
        <p:nvSpPr>
          <p:cNvPr id="9" name="s3_m"/>
          <p:cNvSpPr/>
          <p:nvPr/>
        </p:nvSpPr>
        <p:spPr>
          <a:xfrm>
            <a:off x="619505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장례식장 수요</a:t>
            </a:r>
          </a:p>
          <a:p>
            <a:pPr algn="l">
              <a:spcAft>
                <a:spcPts val="400"/>
              </a:spcAft>
            </a:pPr>
            <a:r>
              <a:rPr sz="2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파주 2곳 월 3,600인분 · 서울 폐기물 약 80% 감축 예상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 곳만 맡아도 물량이 크다</a:t>
            </a:r>
          </a:p>
        </p:txBody>
      </p:sp>
      <p:sp>
        <p:nvSpPr>
          <p:cNvPr id="10" name="s4_m"/>
          <p:cNvSpPr/>
          <p:nvPr/>
        </p:nvSpPr>
        <p:spPr>
          <a:xfrm>
            <a:off x="9018269" y="2057400"/>
            <a:ext cx="2594610" cy="39319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 현장</a:t>
            </a:r>
          </a:p>
          <a:p>
            <a:pPr algn="l">
              <a:spcAft>
                <a:spcPts val="400"/>
              </a:spcAft>
            </a:pPr>
            <a:r>
              <a:rPr sz="2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다회용기 글 49개 · 최근 1년 63% · 76%가 센터 계정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수요는 확인 — 주체가 문제</a:t>
            </a:r>
          </a:p>
        </p:txBody>
      </p:sp>
      <p:sp>
        <p:nvSpPr>
          <p:cNvPr id="11" name="src"/>
          <p:cNvSpPr txBox="1"/>
          <p:nvPr/>
        </p:nvSpPr>
        <p:spPr>
          <a:xfrm>
            <a:off x="548640" y="6172200"/>
            <a:ext cx="10972800" cy="3200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출처: 자활 인스타 전수 조사 · 전국 자활기업 현황 · 공공 통계(계획서 붙임)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고객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누가, 왜 사나</a:t>
            </a:r>
          </a:p>
        </p:txBody>
      </p:sp>
      <p:sp>
        <p:nvSpPr>
          <p:cNvPr id="7" name="s1_c"/>
          <p:cNvSpPr/>
          <p:nvPr/>
        </p:nvSpPr>
        <p:spPr>
          <a:xfrm>
            <a:off x="548640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지자체(일회용품 줄이기 담당)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다회용기 사업 수행처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연간 계약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지자체 협약 · 국비 사업 공모</a:t>
            </a:r>
          </a:p>
        </p:txBody>
      </p:sp>
      <p:sp>
        <p:nvSpPr>
          <p:cNvPr id="8" name="s2_c"/>
          <p:cNvSpPr/>
          <p:nvPr/>
        </p:nvSpPr>
        <p:spPr>
          <a:xfrm>
            <a:off x="3371850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장례식장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그릇 공급·회수·세척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매일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지자체 지원 사업과 함께 들어간다</a:t>
            </a:r>
          </a:p>
        </p:txBody>
      </p:sp>
      <p:sp>
        <p:nvSpPr>
          <p:cNvPr id="9" name="s3_c"/>
          <p:cNvSpPr/>
          <p:nvPr/>
        </p:nvSpPr>
        <p:spPr>
          <a:xfrm>
            <a:off x="6195059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 주최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하루 대여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행사 철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축제 담당 제안</a:t>
            </a:r>
          </a:p>
        </p:txBody>
      </p:sp>
      <p:sp>
        <p:nvSpPr>
          <p:cNvPr id="10" name="s4_c"/>
          <p:cNvSpPr/>
          <p:nvPr/>
        </p:nvSpPr>
        <p:spPr>
          <a:xfrm>
            <a:off x="9018269" y="2057400"/>
            <a:ext cx="2594610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공공기관 구내식당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정기 세척</a:t>
            </a:r>
          </a:p>
          <a:p>
            <a:pPr algn="l">
              <a:spcAft>
                <a:spcPts val="400"/>
              </a:spcAft>
            </a:pPr>
            <a:r>
              <a:rPr sz="19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얼마나 자주 · 매일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닿는 법 · 우선구매 안내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경쟁 분석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누구와 겨루고, 어떻게 이기나</a:t>
            </a:r>
          </a:p>
        </p:txBody>
      </p:sp>
      <p:sp>
        <p:nvSpPr>
          <p:cNvPr id="7" name="hd"/>
          <p:cNvSpPr/>
          <p:nvPr/>
        </p:nvSpPr>
        <p:spPr>
          <a:xfrm>
            <a:off x="54864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경쟁자</a:t>
            </a:r>
          </a:p>
        </p:txBody>
      </p:sp>
      <p:sp>
        <p:nvSpPr>
          <p:cNvPr id="8" name="hd"/>
          <p:cNvSpPr/>
          <p:nvPr/>
        </p:nvSpPr>
        <p:spPr>
          <a:xfrm>
            <a:off x="2926080" y="1965960"/>
            <a:ext cx="230428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강점</a:t>
            </a:r>
          </a:p>
        </p:txBody>
      </p:sp>
      <p:sp>
        <p:nvSpPr>
          <p:cNvPr id="9" name="hd"/>
          <p:cNvSpPr/>
          <p:nvPr/>
        </p:nvSpPr>
        <p:spPr>
          <a:xfrm>
            <a:off x="5303520" y="1965960"/>
            <a:ext cx="28529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그쪽 약점</a:t>
            </a:r>
          </a:p>
        </p:txBody>
      </p:sp>
      <p:sp>
        <p:nvSpPr>
          <p:cNvPr id="10" name="hd"/>
          <p:cNvSpPr/>
          <p:nvPr/>
        </p:nvSpPr>
        <p:spPr>
          <a:xfrm>
            <a:off x="8229600" y="1965960"/>
            <a:ext cx="3310128" cy="411480"/>
          </a:xfrm>
          <a:prstGeom prst="rect">
            <a:avLst/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우리 대응</a:t>
            </a:r>
          </a:p>
        </p:txBody>
      </p:sp>
      <p:sp>
        <p:nvSpPr>
          <p:cNvPr id="11" name="s1_r0"/>
          <p:cNvSpPr/>
          <p:nvPr/>
        </p:nvSpPr>
        <p:spPr>
          <a:xfrm>
            <a:off x="54864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민간 세척 업체</a:t>
            </a:r>
          </a:p>
        </p:txBody>
      </p:sp>
      <p:sp>
        <p:nvSpPr>
          <p:cNvPr id="12" name="s1_r1"/>
          <p:cNvSpPr/>
          <p:nvPr/>
        </p:nvSpPr>
        <p:spPr>
          <a:xfrm>
            <a:off x="2926080" y="246888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설비·경험</a:t>
            </a:r>
          </a:p>
        </p:txBody>
      </p:sp>
      <p:sp>
        <p:nvSpPr>
          <p:cNvPr id="13" name="s1_r2"/>
          <p:cNvSpPr/>
          <p:nvPr/>
        </p:nvSpPr>
        <p:spPr>
          <a:xfrm>
            <a:off x="5303520" y="246888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지역 밀착·사회적 가치가 약하다</a:t>
            </a:r>
          </a:p>
        </p:txBody>
      </p:sp>
      <p:sp>
        <p:nvSpPr>
          <p:cNvPr id="14" name="s1_r3"/>
          <p:cNvSpPr/>
          <p:nvPr/>
        </p:nvSpPr>
        <p:spPr>
          <a:xfrm>
            <a:off x="8229600" y="246888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지자체 협약·고용 효과로 겨룬다</a:t>
            </a:r>
          </a:p>
        </p:txBody>
      </p:sp>
      <p:sp>
        <p:nvSpPr>
          <p:cNvPr id="15" name="s2_r0"/>
          <p:cNvSpPr/>
          <p:nvPr/>
        </p:nvSpPr>
        <p:spPr>
          <a:xfrm>
            <a:off x="54864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지자체 직영·센터 사업</a:t>
            </a:r>
          </a:p>
        </p:txBody>
      </p:sp>
      <p:sp>
        <p:nvSpPr>
          <p:cNvPr id="16" name="s2_r1"/>
          <p:cNvSpPr/>
          <p:nvPr/>
        </p:nvSpPr>
        <p:spPr>
          <a:xfrm>
            <a:off x="2926080" y="388620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예산이 안정적</a:t>
            </a:r>
          </a:p>
        </p:txBody>
      </p:sp>
      <p:sp>
        <p:nvSpPr>
          <p:cNvPr id="17" name="s2_r2"/>
          <p:cNvSpPr/>
          <p:nvPr/>
        </p:nvSpPr>
        <p:spPr>
          <a:xfrm>
            <a:off x="5303520" y="388620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수익이 센터에 머물러 참여자 몫이 없다</a:t>
            </a:r>
          </a:p>
        </p:txBody>
      </p:sp>
      <p:sp>
        <p:nvSpPr>
          <p:cNvPr id="18" name="s2_r3"/>
          <p:cNvSpPr/>
          <p:nvPr/>
        </p:nvSpPr>
        <p:spPr>
          <a:xfrm>
            <a:off x="8229600" y="388620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자활기업이 주인 — 위탁받는 구조</a:t>
            </a:r>
          </a:p>
        </p:txBody>
      </p:sp>
      <p:sp>
        <p:nvSpPr>
          <p:cNvPr id="19" name="s3_r0"/>
          <p:cNvSpPr/>
          <p:nvPr/>
        </p:nvSpPr>
        <p:spPr>
          <a:xfrm>
            <a:off x="54864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일회용품</a:t>
            </a:r>
          </a:p>
        </p:txBody>
      </p:sp>
      <p:sp>
        <p:nvSpPr>
          <p:cNvPr id="20" name="s3_r1"/>
          <p:cNvSpPr/>
          <p:nvPr/>
        </p:nvSpPr>
        <p:spPr>
          <a:xfrm>
            <a:off x="2926080" y="5303520"/>
            <a:ext cx="230428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값이 싸다</a:t>
            </a:r>
          </a:p>
        </p:txBody>
      </p:sp>
      <p:sp>
        <p:nvSpPr>
          <p:cNvPr id="21" name="s3_r2"/>
          <p:cNvSpPr/>
          <p:nvPr/>
        </p:nvSpPr>
        <p:spPr>
          <a:xfrm>
            <a:off x="5303520" y="5303520"/>
            <a:ext cx="2852928" cy="132588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규제가 강해진다</a:t>
            </a:r>
          </a:p>
        </p:txBody>
      </p:sp>
      <p:sp>
        <p:nvSpPr>
          <p:cNvPr id="22" name="s3_r3"/>
          <p:cNvSpPr/>
          <p:nvPr/>
        </p:nvSpPr>
        <p:spPr>
          <a:xfrm>
            <a:off x="8229600" y="5303520"/>
            <a:ext cx="3310128" cy="1325880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줄인 양을 숫자로 보여 준다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Ⅲ SWOT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강점·약점·기회·위협</a:t>
            </a:r>
          </a:p>
        </p:txBody>
      </p:sp>
      <p:sp>
        <p:nvSpPr>
          <p:cNvPr id="7" name="s1_q"/>
          <p:cNvSpPr/>
          <p:nvPr/>
        </p:nvSpPr>
        <p:spPr>
          <a:xfrm>
            <a:off x="54864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S  강점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정책·국비와 맞는다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고용이 많은 사업(참여자 6~10명)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자활 안에 경험이 있다</a:t>
            </a:r>
          </a:p>
        </p:txBody>
      </p:sp>
      <p:sp>
        <p:nvSpPr>
          <p:cNvPr id="8" name="s2_q"/>
          <p:cNvSpPr/>
          <p:nvPr/>
        </p:nvSpPr>
        <p:spPr>
          <a:xfrm>
            <a:off x="6172200" y="196596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W  약점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설비비가 크다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물류(수거 동선)가 어렵다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센터와 역할 정리가 필요</a:t>
            </a:r>
          </a:p>
        </p:txBody>
      </p:sp>
      <p:sp>
        <p:nvSpPr>
          <p:cNvPr id="9" name="s3_q"/>
          <p:cNvSpPr/>
          <p:nvPr/>
        </p:nvSpPr>
        <p:spPr>
          <a:xfrm>
            <a:off x="54864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O  기회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일회용품 규제 강화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지방환경청 국비 사업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장례식장·축제 확산</a:t>
            </a:r>
          </a:p>
        </p:txBody>
      </p:sp>
      <p:sp>
        <p:nvSpPr>
          <p:cNvPr id="10" name="s4_q"/>
          <p:cNvSpPr/>
          <p:nvPr/>
        </p:nvSpPr>
        <p:spPr>
          <a:xfrm>
            <a:off x="6172200" y="4343400"/>
            <a:ext cx="5440680" cy="2194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T  위협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위생 사고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지자체 예산이 끊길 때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민간 업체 경쟁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Ⅳ 타당성 검토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할 수 있는가 — 다섯 가지 검토</a:t>
            </a:r>
          </a:p>
        </p:txBody>
      </p:sp>
      <p:sp>
        <p:nvSpPr>
          <p:cNvPr id="7" name="s1_v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8" name="s1_k"/>
          <p:cNvSpPr txBox="1"/>
          <p:nvPr/>
        </p:nvSpPr>
        <p:spPr>
          <a:xfrm>
            <a:off x="1417320" y="192024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수요</a:t>
            </a:r>
          </a:p>
        </p:txBody>
      </p:sp>
      <p:sp>
        <p:nvSpPr>
          <p:cNvPr id="9" name="s1_w"/>
          <p:cNvSpPr txBox="1"/>
          <p:nvPr/>
        </p:nvSpPr>
        <p:spPr>
          <a:xfrm>
            <a:off x="2651760" y="192024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국비·지자체 사업으로 수요가 이미 있다</a:t>
            </a:r>
          </a:p>
        </p:txBody>
      </p:sp>
      <p:sp>
        <p:nvSpPr>
          <p:cNvPr id="10" name="s2_v"/>
          <p:cNvSpPr/>
          <p:nvPr/>
        </p:nvSpPr>
        <p:spPr>
          <a:xfrm>
            <a:off x="548640" y="278892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1" name="s2_k"/>
          <p:cNvSpPr txBox="1"/>
          <p:nvPr/>
        </p:nvSpPr>
        <p:spPr>
          <a:xfrm>
            <a:off x="1417320" y="278892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기술</a:t>
            </a:r>
          </a:p>
        </p:txBody>
      </p:sp>
      <p:sp>
        <p:nvSpPr>
          <p:cNvPr id="12" name="s2_w"/>
          <p:cNvSpPr txBox="1"/>
          <p:nvPr/>
        </p:nvSpPr>
        <p:spPr>
          <a:xfrm>
            <a:off x="2651760" y="278892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세척·소독 공정은 기준대로 하면 된다 — 위생 관리 전문인력이 책임</a:t>
            </a:r>
          </a:p>
        </p:txBody>
      </p:sp>
      <p:sp>
        <p:nvSpPr>
          <p:cNvPr id="13" name="s3_v"/>
          <p:cNvSpPr/>
          <p:nvPr/>
        </p:nvSpPr>
        <p:spPr>
          <a:xfrm>
            <a:off x="548640" y="3657600"/>
            <a:ext cx="731520" cy="73152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△</a:t>
            </a:r>
          </a:p>
        </p:txBody>
      </p:sp>
      <p:sp>
        <p:nvSpPr>
          <p:cNvPr id="14" name="s3_k"/>
          <p:cNvSpPr txBox="1"/>
          <p:nvPr/>
        </p:nvSpPr>
        <p:spPr>
          <a:xfrm>
            <a:off x="1417320" y="365760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자금</a:t>
            </a:r>
          </a:p>
        </p:txBody>
      </p:sp>
      <p:sp>
        <p:nvSpPr>
          <p:cNvPr id="15" name="s3_w"/>
          <p:cNvSpPr txBox="1"/>
          <p:nvPr/>
        </p:nvSpPr>
        <p:spPr>
          <a:xfrm>
            <a:off x="2651760" y="365760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세척 설비 1억~2억 원 — 자활기금 융자 + 이차보전(최대 5% p.134) · 다른 지역과 설비 공동 이용</a:t>
            </a:r>
          </a:p>
        </p:txBody>
      </p:sp>
      <p:sp>
        <p:nvSpPr>
          <p:cNvPr id="16" name="s4_v"/>
          <p:cNvSpPr/>
          <p:nvPr/>
        </p:nvSpPr>
        <p:spPr>
          <a:xfrm>
            <a:off x="548640" y="4526279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17" name="s4_k"/>
          <p:cNvSpPr txBox="1"/>
          <p:nvPr/>
        </p:nvSpPr>
        <p:spPr>
          <a:xfrm>
            <a:off x="1417320" y="4526279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인력</a:t>
            </a:r>
          </a:p>
        </p:txBody>
      </p:sp>
      <p:sp>
        <p:nvSpPr>
          <p:cNvPr id="18" name="s4_w"/>
          <p:cNvSpPr txBox="1"/>
          <p:nvPr/>
        </p:nvSpPr>
        <p:spPr>
          <a:xfrm>
            <a:off x="2651760" y="4526279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 6~10명 — 고용 효과가 크다</a:t>
            </a:r>
          </a:p>
        </p:txBody>
      </p:sp>
      <p:sp>
        <p:nvSpPr>
          <p:cNvPr id="19" name="s5_v"/>
          <p:cNvSpPr/>
          <p:nvPr/>
        </p:nvSpPr>
        <p:spPr>
          <a:xfrm>
            <a:off x="548640" y="5394960"/>
            <a:ext cx="731520" cy="731520"/>
          </a:xfrm>
          <a:prstGeom prst="ellipse">
            <a:avLst/>
          </a:prstGeom>
          <a:solidFill>
            <a:srgbClr val="3F5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2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○</a:t>
            </a:r>
          </a:p>
        </p:txBody>
      </p:sp>
      <p:sp>
        <p:nvSpPr>
          <p:cNvPr id="20" name="s5_k"/>
          <p:cNvSpPr txBox="1"/>
          <p:nvPr/>
        </p:nvSpPr>
        <p:spPr>
          <a:xfrm>
            <a:off x="1417320" y="5394960"/>
            <a:ext cx="1188720" cy="73152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18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제도</a:t>
            </a:r>
          </a:p>
        </p:txBody>
      </p:sp>
      <p:sp>
        <p:nvSpPr>
          <p:cNvPr id="21" name="s5_w"/>
          <p:cNvSpPr txBox="1"/>
          <p:nvPr/>
        </p:nvSpPr>
        <p:spPr>
          <a:xfrm>
            <a:off x="2651760" y="5394960"/>
            <a:ext cx="6858000" cy="777240"/>
          </a:xfrm>
          <a:prstGeom prst="rect">
            <a:avLst/>
          </a:prstGeom>
          <a:noFill/>
        </p:spPr>
        <p:txBody>
          <a:bodyPr wrap="square" anchor="ctr" lIns="109728" rIns="109728" tIns="54864" bIns="54864">
            <a:spAutoFit/>
          </a:bodyPr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인정·우선구매·지자체 협약과 맞는다</a:t>
            </a:r>
          </a:p>
        </p:txBody>
      </p:sp>
      <p:pic>
        <p:nvPicPr>
          <p:cNvPr id="22" name="s6_ch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640" y="2377440"/>
            <a:ext cx="3118627" cy="420624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Ⅴ 사업 내용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무엇을, 어떻게 만드나</a:t>
            </a:r>
          </a:p>
        </p:txBody>
      </p:sp>
      <p:sp>
        <p:nvSpPr>
          <p:cNvPr id="7" name="s1_p0"/>
          <p:cNvSpPr/>
          <p:nvPr/>
        </p:nvSpPr>
        <p:spPr>
          <a:xfrm>
            <a:off x="54864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장례식장 다회용기 공급·회수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그릇 공급 → 회수 → 세척 → 재공급</a:t>
            </a:r>
          </a:p>
          <a:p>
            <a:pPr algn="l">
              <a:spcAft>
                <a:spcPts val="400"/>
              </a:spcAft>
            </a:pPr>
            <a:r>
              <a:rPr sz="16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장례식장·지자체 · 월 계약</a:t>
            </a:r>
          </a:p>
        </p:txBody>
      </p:sp>
      <p:sp>
        <p:nvSpPr>
          <p:cNvPr id="8" name="s1_p1"/>
          <p:cNvSpPr/>
          <p:nvPr/>
        </p:nvSpPr>
        <p:spPr>
          <a:xfrm>
            <a:off x="431292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 하루 대여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행사 단위 대여·회수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축제 주최 · 행사 계약</a:t>
            </a:r>
          </a:p>
        </p:txBody>
      </p:sp>
      <p:sp>
        <p:nvSpPr>
          <p:cNvPr id="9" name="s1_p2"/>
          <p:cNvSpPr/>
          <p:nvPr/>
        </p:nvSpPr>
        <p:spPr>
          <a:xfrm>
            <a:off x="8077200" y="1965960"/>
            <a:ext cx="3535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구내식당 정기 세척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매일 수거·세척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공공기관 · 월 계약</a:t>
            </a:r>
          </a:p>
        </p:txBody>
      </p:sp>
      <p:sp>
        <p:nvSpPr>
          <p:cNvPr id="10" name="s2_f"/>
          <p:cNvSpPr/>
          <p:nvPr/>
        </p:nvSpPr>
        <p:spPr>
          <a:xfrm>
            <a:off x="548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  거래처별 수거(정해진 동선)</a:t>
            </a:r>
          </a:p>
        </p:txBody>
      </p:sp>
      <p:sp>
        <p:nvSpPr>
          <p:cNvPr id="11" name="s3_f"/>
          <p:cNvSpPr/>
          <p:nvPr/>
        </p:nvSpPr>
        <p:spPr>
          <a:xfrm>
            <a:off x="2834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  애벌 세척·불림</a:t>
            </a:r>
          </a:p>
        </p:txBody>
      </p:sp>
      <p:sp>
        <p:nvSpPr>
          <p:cNvPr id="12" name="s3_ar"/>
          <p:cNvSpPr/>
          <p:nvPr/>
        </p:nvSpPr>
        <p:spPr>
          <a:xfrm rot="5400000">
            <a:off x="2532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s4_f"/>
          <p:cNvSpPr/>
          <p:nvPr/>
        </p:nvSpPr>
        <p:spPr>
          <a:xfrm>
            <a:off x="5120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  세척기 세척·고온 소독</a:t>
            </a:r>
          </a:p>
        </p:txBody>
      </p:sp>
      <p:sp>
        <p:nvSpPr>
          <p:cNvPr id="14" name="s4_ar"/>
          <p:cNvSpPr/>
          <p:nvPr/>
        </p:nvSpPr>
        <p:spPr>
          <a:xfrm rot="5400000">
            <a:off x="4818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s5_f"/>
          <p:cNvSpPr/>
          <p:nvPr/>
        </p:nvSpPr>
        <p:spPr>
          <a:xfrm>
            <a:off x="7406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  건조·검사(미생물 정기)</a:t>
            </a:r>
          </a:p>
        </p:txBody>
      </p:sp>
      <p:sp>
        <p:nvSpPr>
          <p:cNvPr id="16" name="s5_ar"/>
          <p:cNvSpPr/>
          <p:nvPr/>
        </p:nvSpPr>
        <p:spPr>
          <a:xfrm rot="5400000">
            <a:off x="7104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s6_f"/>
          <p:cNvSpPr/>
          <p:nvPr/>
        </p:nvSpPr>
        <p:spPr>
          <a:xfrm>
            <a:off x="9692640" y="4434840"/>
            <a:ext cx="1920240" cy="146304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  포장·재공급 · 회수율 기록</a:t>
            </a:r>
          </a:p>
        </p:txBody>
      </p:sp>
      <p:sp>
        <p:nvSpPr>
          <p:cNvPr id="18" name="s6_ar"/>
          <p:cNvSpPr/>
          <p:nvPr/>
        </p:nvSpPr>
        <p:spPr>
          <a:xfrm rot="5400000">
            <a:off x="9390888" y="5001768"/>
            <a:ext cx="237744" cy="329184"/>
          </a:xfrm>
          <a:prstGeom prst="triangl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① 기술력을 키운다</a:t>
            </a:r>
          </a:p>
        </p:txBody>
      </p:sp>
      <p:sp>
        <p:nvSpPr>
          <p:cNvPr id="7" name="s1_a"/>
          <p:cNvSpPr/>
          <p:nvPr/>
        </p:nvSpPr>
        <p:spPr>
          <a:xfrm>
            <a:off x="548640" y="192024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세척·소독 공정 기준</a:t>
            </a:r>
          </a:p>
        </p:txBody>
      </p:sp>
      <p:sp>
        <p:nvSpPr>
          <p:cNvPr id="8" name="s1_b"/>
          <p:cNvSpPr/>
          <p:nvPr/>
        </p:nvSpPr>
        <p:spPr>
          <a:xfrm>
            <a:off x="3383280" y="192024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「깨끗하다」를 믿게 하는 근거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단계별 기준서 · 위생 관리 전문인력이 책임</a:t>
            </a:r>
          </a:p>
        </p:txBody>
      </p:sp>
      <p:sp>
        <p:nvSpPr>
          <p:cNvPr id="9" name="s1_t"/>
          <p:cNvSpPr/>
          <p:nvPr/>
        </p:nvSpPr>
        <p:spPr>
          <a:xfrm>
            <a:off x="9509760" y="192024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시범 전</a:t>
            </a:r>
          </a:p>
        </p:txBody>
      </p:sp>
      <p:sp>
        <p:nvSpPr>
          <p:cNvPr id="10" name="s2_a"/>
          <p:cNvSpPr/>
          <p:nvPr/>
        </p:nvSpPr>
        <p:spPr>
          <a:xfrm>
            <a:off x="548640" y="338328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정기 위생 검사</a:t>
            </a:r>
          </a:p>
        </p:txBody>
      </p:sp>
      <p:sp>
        <p:nvSpPr>
          <p:cNvPr id="11" name="s2_b"/>
          <p:cNvSpPr/>
          <p:nvPr/>
        </p:nvSpPr>
        <p:spPr>
          <a:xfrm>
            <a:off x="3383280" y="338328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장례식장·기관이 안심하고 계약을 이어 간다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분기마다 미생물 검사 · 결과를 거래처에 공개</a:t>
            </a:r>
          </a:p>
        </p:txBody>
      </p:sp>
      <p:sp>
        <p:nvSpPr>
          <p:cNvPr id="12" name="s2_t"/>
          <p:cNvSpPr/>
          <p:nvPr/>
        </p:nvSpPr>
        <p:spPr>
          <a:xfrm>
            <a:off x="9509760" y="338328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차부터</a:t>
            </a:r>
          </a:p>
        </p:txBody>
      </p:sp>
      <p:sp>
        <p:nvSpPr>
          <p:cNvPr id="13" name="s3_a"/>
          <p:cNvSpPr/>
          <p:nvPr/>
        </p:nvSpPr>
        <p:spPr>
          <a:xfrm>
            <a:off x="548640" y="4846320"/>
            <a:ext cx="2743200" cy="132588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6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물류 설계</a:t>
            </a:r>
          </a:p>
        </p:txBody>
      </p:sp>
      <p:sp>
        <p:nvSpPr>
          <p:cNvPr id="14" name="s3_b"/>
          <p:cNvSpPr/>
          <p:nvPr/>
        </p:nvSpPr>
        <p:spPr>
          <a:xfrm>
            <a:off x="3383280" y="4846320"/>
            <a:ext cx="603504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왜 · 잃어버리는 그릇과 헛걸음이 곧 손실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어떻게 · 수거 동선·회수율 관리 표</a:t>
            </a:r>
          </a:p>
        </p:txBody>
      </p:sp>
      <p:sp>
        <p:nvSpPr>
          <p:cNvPr id="15" name="s3_t"/>
          <p:cNvSpPr/>
          <p:nvPr/>
        </p:nvSpPr>
        <p:spPr>
          <a:xfrm>
            <a:off x="9509760" y="4846320"/>
            <a:ext cx="2103120" cy="1325880"/>
          </a:xfrm>
          <a:prstGeom prst="roundRect">
            <a:avLst>
              <a:gd name="adj" fmla="val 8000"/>
            </a:avLst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3개월 안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② 특화 · ③ 인기 상품</a:t>
            </a:r>
          </a:p>
        </p:txBody>
      </p:sp>
      <p:sp>
        <p:nvSpPr>
          <p:cNvPr id="7" name="s1_sp0"/>
          <p:cNvSpPr/>
          <p:nvPr/>
        </p:nvSpPr>
        <p:spPr>
          <a:xfrm>
            <a:off x="548640" y="192024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위생 검사 결과 공개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「깨끗하다」를 숫자로 보여 준다</a:t>
            </a:r>
          </a:p>
        </p:txBody>
      </p:sp>
      <p:sp>
        <p:nvSpPr>
          <p:cNvPr id="8" name="s1_sp1"/>
          <p:cNvSpPr/>
          <p:nvPr/>
        </p:nvSpPr>
        <p:spPr>
          <a:xfrm>
            <a:off x="548640" y="338328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줄인 일회용품 수를 거래처에 매달 알림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기관·장례식장의 실적이 된다 — 계속 쓰는 이유</a:t>
            </a:r>
          </a:p>
        </p:txBody>
      </p:sp>
      <p:sp>
        <p:nvSpPr>
          <p:cNvPr id="9" name="s1_sp2"/>
          <p:cNvSpPr/>
          <p:nvPr/>
        </p:nvSpPr>
        <p:spPr>
          <a:xfrm>
            <a:off x="548640" y="4846320"/>
            <a:ext cx="4937760" cy="13258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행사 하루 단위 대여</a:t>
            </a:r>
          </a:p>
          <a:p>
            <a:pPr algn="l">
              <a:spcAft>
                <a:spcPts val="400"/>
              </a:spcAft>
            </a:pPr>
            <a:r>
              <a:rPr sz="19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축제처럼 짧은 수요도 받는다</a:t>
            </a:r>
          </a:p>
        </p:txBody>
      </p:sp>
      <p:sp>
        <p:nvSpPr>
          <p:cNvPr id="10" name="s2_n"/>
          <p:cNvSpPr/>
          <p:nvPr/>
        </p:nvSpPr>
        <p:spPr>
          <a:xfrm>
            <a:off x="5760720" y="1920240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</a:t>
            </a:r>
          </a:p>
        </p:txBody>
      </p:sp>
      <p:sp>
        <p:nvSpPr>
          <p:cNvPr id="11" name="s2_d"/>
          <p:cNvSpPr txBox="1"/>
          <p:nvPr/>
        </p:nvSpPr>
        <p:spPr>
          <a:xfrm>
            <a:off x="6492240" y="1847088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시제품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후보 3개를 작게 만들어 시식·시연 — 무엇을 왜 골랐는지 적는다</a:t>
            </a:r>
          </a:p>
        </p:txBody>
      </p:sp>
      <p:sp>
        <p:nvSpPr>
          <p:cNvPr id="12" name="s3_n"/>
          <p:cNvSpPr/>
          <p:nvPr/>
        </p:nvSpPr>
        <p:spPr>
          <a:xfrm>
            <a:off x="5760720" y="2807208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</a:t>
            </a:r>
          </a:p>
        </p:txBody>
      </p:sp>
      <p:sp>
        <p:nvSpPr>
          <p:cNvPr id="13" name="s3_d"/>
          <p:cNvSpPr txBox="1"/>
          <p:nvPr/>
        </p:nvSpPr>
        <p:spPr>
          <a:xfrm>
            <a:off x="6492240" y="2734056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반응 재기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한 달 동안 판매량·재주문·댓글을 상품마다 따로 센다</a:t>
            </a:r>
          </a:p>
        </p:txBody>
      </p:sp>
      <p:sp>
        <p:nvSpPr>
          <p:cNvPr id="14" name="s4_n"/>
          <p:cNvSpPr/>
          <p:nvPr/>
        </p:nvSpPr>
        <p:spPr>
          <a:xfrm>
            <a:off x="5760720" y="3694176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</a:t>
            </a:r>
          </a:p>
        </p:txBody>
      </p:sp>
      <p:sp>
        <p:nvSpPr>
          <p:cNvPr id="15" name="s4_d"/>
          <p:cNvSpPr txBox="1"/>
          <p:nvPr/>
        </p:nvSpPr>
        <p:spPr>
          <a:xfrm>
            <a:off x="6492240" y="3621024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고르기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가장 잘 나간 1개를 대표 상품으로 — 포장·이름·이야기를 몰아 준다</a:t>
            </a:r>
          </a:p>
        </p:txBody>
      </p:sp>
      <p:sp>
        <p:nvSpPr>
          <p:cNvPr id="16" name="s5_n"/>
          <p:cNvSpPr/>
          <p:nvPr/>
        </p:nvSpPr>
        <p:spPr>
          <a:xfrm>
            <a:off x="5760720" y="4581144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</a:t>
            </a:r>
          </a:p>
        </p:txBody>
      </p:sp>
      <p:sp>
        <p:nvSpPr>
          <p:cNvPr id="17" name="s5_d"/>
          <p:cNvSpPr txBox="1"/>
          <p:nvPr/>
        </p:nvSpPr>
        <p:spPr>
          <a:xfrm>
            <a:off x="6492240" y="4507992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고치기</a:t>
            </a:r>
          </a:p>
          <a:p>
            <a:pPr algn="l">
              <a:spcAft>
                <a:spcPts val="400"/>
              </a:spcAft>
            </a:pPr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대표 상품은 매달 한 군데씩 고친다(맛·크기·포장·값) — 고친 뒤 다시 잰다</a:t>
            </a:r>
          </a:p>
        </p:txBody>
      </p:sp>
      <p:sp>
        <p:nvSpPr>
          <p:cNvPr id="18" name="s6_n"/>
          <p:cNvSpPr/>
          <p:nvPr/>
        </p:nvSpPr>
        <p:spPr>
          <a:xfrm>
            <a:off x="5760720" y="5468112"/>
            <a:ext cx="640080" cy="640080"/>
          </a:xfrm>
          <a:prstGeom prst="ellipse">
            <a:avLst/>
          </a:prstGeom>
          <a:solidFill>
            <a:srgbClr val="C0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5</a:t>
            </a:r>
          </a:p>
        </p:txBody>
      </p:sp>
      <p:sp>
        <p:nvSpPr>
          <p:cNvPr id="19" name="s6_d"/>
          <p:cNvSpPr txBox="1"/>
          <p:nvPr/>
        </p:nvSpPr>
        <p:spPr>
          <a:xfrm>
            <a:off x="6492240" y="5394960"/>
            <a:ext cx="5120640" cy="841248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분기마다 새 상품 1개 시험 · 석 달 안 팔린 상품은 접는다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Ⅵ 경쟁력 강화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경쟁력 ④ 협업으로 키우는 브랜드</a:t>
            </a:r>
          </a:p>
        </p:txBody>
      </p:sp>
      <p:sp>
        <p:nvSpPr>
          <p:cNvPr id="7" name="s1_hub"/>
          <p:cNvSpPr/>
          <p:nvPr/>
        </p:nvSpPr>
        <p:spPr>
          <a:xfrm>
            <a:off x="4297680" y="3063240"/>
            <a:ext cx="3566160" cy="1463040"/>
          </a:xfrm>
          <a:prstGeom prst="ellipse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다회용기 세척 — 처음부터 자활기업이 주인</a:t>
            </a:r>
          </a:p>
        </p:txBody>
      </p:sp>
      <p:sp>
        <p:nvSpPr>
          <p:cNvPr id="8" name="s2_co"/>
          <p:cNvSpPr/>
          <p:nvPr/>
        </p:nvSpPr>
        <p:spPr>
          <a:xfrm>
            <a:off x="5486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지자체(일회용품 줄이기)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실적 자료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협약·물량·국비 사업</a:t>
            </a:r>
          </a:p>
        </p:txBody>
      </p:sp>
      <p:sp>
        <p:nvSpPr>
          <p:cNvPr id="9" name="s3_co"/>
          <p:cNvSpPr/>
          <p:nvPr/>
        </p:nvSpPr>
        <p:spPr>
          <a:xfrm>
            <a:off x="8092440" y="1874519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장례식장·축제 주최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공급·회수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정기 계약</a:t>
            </a:r>
          </a:p>
        </p:txBody>
      </p:sp>
      <p:sp>
        <p:nvSpPr>
          <p:cNvPr id="10" name="s4_co"/>
          <p:cNvSpPr/>
          <p:nvPr/>
        </p:nvSpPr>
        <p:spPr>
          <a:xfrm>
            <a:off x="5486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다른 지역 세척 자활기업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설비 공동 이용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설비비 나눔</a:t>
            </a:r>
          </a:p>
        </p:txBody>
      </p:sp>
      <p:sp>
        <p:nvSpPr>
          <p:cNvPr id="11" name="s5_co"/>
          <p:cNvSpPr/>
          <p:nvPr/>
        </p:nvSpPr>
        <p:spPr>
          <a:xfrm>
            <a:off x="8092440" y="4343400"/>
            <a:ext cx="3520440" cy="1691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0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환경 단체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주고 · 줄인 양 공개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받고 · 신뢰·홍보</a:t>
            </a:r>
          </a:p>
        </p:txBody>
      </p:sp>
      <p:sp>
        <p:nvSpPr>
          <p:cNvPr id="12" name="s6_br"/>
          <p:cNvSpPr txBox="1"/>
          <p:nvPr/>
        </p:nvSpPr>
        <p:spPr>
          <a:xfrm>
            <a:off x="548640" y="6108192"/>
            <a:ext cx="11064240" cy="566928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그릇마다 「줄인 일회용품 ○○개」를 적어, 쓰는 곳이 자랑하고 싶은 이름이 되게 합니다. 「자활기업이 주인」이라는 구조 자체가 다른 지역에 보여 줄 모범이 됩니다.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Ⅶ 판매·홍보 전략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어디에, 어떻게 파나</a:t>
            </a:r>
          </a:p>
        </p:txBody>
      </p:sp>
      <p:sp>
        <p:nvSpPr>
          <p:cNvPr id="7" name="s1_when"/>
          <p:cNvSpPr/>
          <p:nvPr/>
        </p:nvSpPr>
        <p:spPr>
          <a:xfrm>
            <a:off x="548640" y="1920240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1~3개월</a:t>
            </a:r>
          </a:p>
        </p:txBody>
      </p:sp>
      <p:sp>
        <p:nvSpPr>
          <p:cNvPr id="8" name="s1_how"/>
          <p:cNvSpPr/>
          <p:nvPr/>
        </p:nvSpPr>
        <p:spPr>
          <a:xfrm>
            <a:off x="2194560" y="1920240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협약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국비·지자체 다회용기 사업 공모</a:t>
            </a:r>
          </a:p>
        </p:txBody>
      </p:sp>
      <p:sp>
        <p:nvSpPr>
          <p:cNvPr id="9" name="s1_goal"/>
          <p:cNvSpPr/>
          <p:nvPr/>
        </p:nvSpPr>
        <p:spPr>
          <a:xfrm>
            <a:off x="9052560" y="1920240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협약 1건</a:t>
            </a:r>
          </a:p>
        </p:txBody>
      </p:sp>
      <p:sp>
        <p:nvSpPr>
          <p:cNvPr id="10" name="s2_when"/>
          <p:cNvSpPr/>
          <p:nvPr/>
        </p:nvSpPr>
        <p:spPr>
          <a:xfrm>
            <a:off x="548640" y="2852928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3개월~</a:t>
            </a:r>
          </a:p>
        </p:txBody>
      </p:sp>
      <p:sp>
        <p:nvSpPr>
          <p:cNvPr id="11" name="s2_how"/>
          <p:cNvSpPr/>
          <p:nvPr/>
        </p:nvSpPr>
        <p:spPr>
          <a:xfrm>
            <a:off x="2194560" y="2852928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장례식장 묶음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 시·군 2~3곳</a:t>
            </a:r>
          </a:p>
        </p:txBody>
      </p:sp>
      <p:sp>
        <p:nvSpPr>
          <p:cNvPr id="12" name="s2_goal"/>
          <p:cNvSpPr/>
          <p:nvPr/>
        </p:nvSpPr>
        <p:spPr>
          <a:xfrm>
            <a:off x="9052560" y="2852928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2곳 계약</a:t>
            </a:r>
          </a:p>
        </p:txBody>
      </p:sp>
      <p:sp>
        <p:nvSpPr>
          <p:cNvPr id="13" name="s3_when"/>
          <p:cNvSpPr/>
          <p:nvPr/>
        </p:nvSpPr>
        <p:spPr>
          <a:xfrm>
            <a:off x="548640" y="3785616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9~10월</a:t>
            </a:r>
          </a:p>
        </p:txBody>
      </p:sp>
      <p:sp>
        <p:nvSpPr>
          <p:cNvPr id="14" name="s3_how"/>
          <p:cNvSpPr/>
          <p:nvPr/>
        </p:nvSpPr>
        <p:spPr>
          <a:xfrm>
            <a:off x="2194560" y="3785616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축제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가을 축제 담당 제안</a:t>
            </a:r>
          </a:p>
        </p:txBody>
      </p:sp>
      <p:sp>
        <p:nvSpPr>
          <p:cNvPr id="15" name="s3_goal"/>
          <p:cNvSpPr/>
          <p:nvPr/>
        </p:nvSpPr>
        <p:spPr>
          <a:xfrm>
            <a:off x="9052560" y="3785616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축제 2건</a:t>
            </a:r>
          </a:p>
        </p:txBody>
      </p:sp>
      <p:sp>
        <p:nvSpPr>
          <p:cNvPr id="16" name="s4_when"/>
          <p:cNvSpPr/>
          <p:nvPr/>
        </p:nvSpPr>
        <p:spPr>
          <a:xfrm>
            <a:off x="548640" y="4718304"/>
            <a:ext cx="1554480" cy="822960"/>
          </a:xfrm>
          <a:prstGeom prst="roundRect">
            <a:avLst>
              <a:gd name="adj" fmla="val 8000"/>
            </a:avLst>
          </a:prstGeom>
          <a:solidFill>
            <a:srgbClr val="2B1D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1년 차</a:t>
            </a:r>
          </a:p>
        </p:txBody>
      </p:sp>
      <p:sp>
        <p:nvSpPr>
          <p:cNvPr id="17" name="s4_how"/>
          <p:cNvSpPr/>
          <p:nvPr/>
        </p:nvSpPr>
        <p:spPr>
          <a:xfrm>
            <a:off x="2194560" y="4718304"/>
            <a:ext cx="6766560" cy="822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구내식당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우선구매 안내</a:t>
            </a:r>
          </a:p>
        </p:txBody>
      </p:sp>
      <p:sp>
        <p:nvSpPr>
          <p:cNvPr id="18" name="s4_goal"/>
          <p:cNvSpPr/>
          <p:nvPr/>
        </p:nvSpPr>
        <p:spPr>
          <a:xfrm>
            <a:off x="9052560" y="4718304"/>
            <a:ext cx="2560320" cy="82296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1곳</a:t>
            </a:r>
          </a:p>
        </p:txBody>
      </p:sp>
      <p:sp>
        <p:nvSpPr>
          <p:cNvPr id="19" name="s5_price"/>
          <p:cNvSpPr/>
          <p:nvPr/>
        </p:nvSpPr>
        <p:spPr>
          <a:xfrm>
            <a:off x="548640" y="5669280"/>
            <a:ext cx="11064240" cy="10515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가격 전략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1인분(그릇 한 벌) 단가로 받습니다. 지자체 지원 사업이 있는 곳은 그 단가 기준에, 없는 곳은 일회용품을 사는 비용과 비교해 맞춥니다. 회수율이 높을수록 이익이 커지므로 회수율 약속을 계약에 넣습니다.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Ⅸ 추진 일정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언제, 누가, 무엇으로 확인하나</a:t>
            </a:r>
          </a:p>
        </p:txBody>
      </p:sp>
      <p:sp>
        <p:nvSpPr>
          <p:cNvPr id="7" name="axis"/>
          <p:cNvSpPr/>
          <p:nvPr/>
        </p:nvSpPr>
        <p:spPr>
          <a:xfrm>
            <a:off x="548640" y="2514600"/>
            <a:ext cx="11064240" cy="73152"/>
          </a:xfrm>
          <a:prstGeom prst="rect">
            <a:avLst/>
          </a:prstGeom>
          <a:solidFill>
            <a:srgbClr val="E3D5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s1_when"/>
          <p:cNvSpPr/>
          <p:nvPr/>
        </p:nvSpPr>
        <p:spPr>
          <a:xfrm>
            <a:off x="548640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0~3개월</a:t>
            </a:r>
          </a:p>
        </p:txBody>
      </p:sp>
      <p:sp>
        <p:nvSpPr>
          <p:cNvPr id="9" name="s1_what"/>
          <p:cNvSpPr/>
          <p:nvPr/>
        </p:nvSpPr>
        <p:spPr>
          <a:xfrm>
            <a:off x="548640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지자체 협약 · 장례식장 2~3곳 시범 · 공정 기준서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대표·전문인력</a:t>
            </a:r>
          </a:p>
          <a:p>
            <a:pPr algn="l">
              <a:spcAft>
                <a:spcPts val="400"/>
              </a:spcAft>
            </a:pPr>
            <a:r>
              <a:rPr sz="17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시범 한 달 + 위생 검사 통과</a:t>
            </a:r>
          </a:p>
        </p:txBody>
      </p:sp>
      <p:sp>
        <p:nvSpPr>
          <p:cNvPr id="10" name="s2_when"/>
          <p:cNvSpPr/>
          <p:nvPr/>
        </p:nvSpPr>
        <p:spPr>
          <a:xfrm>
            <a:off x="2798064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4~6개월</a:t>
            </a:r>
          </a:p>
        </p:txBody>
      </p:sp>
      <p:sp>
        <p:nvSpPr>
          <p:cNvPr id="11" name="s2_what"/>
          <p:cNvSpPr/>
          <p:nvPr/>
        </p:nvSpPr>
        <p:spPr>
          <a:xfrm>
            <a:off x="2798064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마련(자활기금 융자) · 수거 동선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회수율 95%</a:t>
            </a:r>
          </a:p>
        </p:txBody>
      </p:sp>
      <p:sp>
        <p:nvSpPr>
          <p:cNvPr id="12" name="s3_when"/>
          <p:cNvSpPr/>
          <p:nvPr/>
        </p:nvSpPr>
        <p:spPr>
          <a:xfrm>
            <a:off x="5047488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7~12개월</a:t>
            </a:r>
          </a:p>
        </p:txBody>
      </p:sp>
      <p:sp>
        <p:nvSpPr>
          <p:cNvPr id="13" name="s3_what"/>
          <p:cNvSpPr/>
          <p:nvPr/>
        </p:nvSpPr>
        <p:spPr>
          <a:xfrm>
            <a:off x="5047488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축제 대여 · 구내식당 1곳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월 매출 목표 50%</a:t>
            </a:r>
          </a:p>
        </p:txBody>
      </p:sp>
      <p:sp>
        <p:nvSpPr>
          <p:cNvPr id="14" name="s4_when"/>
          <p:cNvSpPr/>
          <p:nvPr/>
        </p:nvSpPr>
        <p:spPr>
          <a:xfrm>
            <a:off x="7296912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2년 차</a:t>
            </a:r>
          </a:p>
        </p:txBody>
      </p:sp>
      <p:sp>
        <p:nvSpPr>
          <p:cNvPr id="15" name="s4_what"/>
          <p:cNvSpPr/>
          <p:nvPr/>
        </p:nvSpPr>
        <p:spPr>
          <a:xfrm>
            <a:off x="7296912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자활기업 인정(연합) · 다른 지역과 설비 공동 이용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거래처 8곳</a:t>
            </a:r>
          </a:p>
        </p:txBody>
      </p:sp>
      <p:sp>
        <p:nvSpPr>
          <p:cNvPr id="16" name="s5_when"/>
          <p:cNvSpPr/>
          <p:nvPr/>
        </p:nvSpPr>
        <p:spPr>
          <a:xfrm>
            <a:off x="9546336" y="2011680"/>
            <a:ext cx="2066543" cy="45720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5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차</a:t>
            </a:r>
          </a:p>
        </p:txBody>
      </p:sp>
      <p:sp>
        <p:nvSpPr>
          <p:cNvPr id="17" name="s5_what"/>
          <p:cNvSpPr/>
          <p:nvPr/>
        </p:nvSpPr>
        <p:spPr>
          <a:xfrm>
            <a:off x="9546336" y="2743200"/>
            <a:ext cx="2066543" cy="36576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한 시·군 전체 장례식장 · 지원 없이도 서는 매출</a:t>
            </a:r>
          </a:p>
          <a:p>
            <a:pPr algn="l">
              <a:spcAft>
                <a:spcPts val="400"/>
              </a:spcAft>
            </a:pPr>
            <a:r>
              <a:rPr sz="16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책임 · 대표</a:t>
            </a:r>
          </a:p>
          <a:p>
            <a:pPr algn="l">
              <a:spcAft>
                <a:spcPts val="400"/>
              </a:spcAft>
            </a:pPr>
            <a:r>
              <a:rPr sz="18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확인 · 자립 매출 도달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 재무 계획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돈 — 얼마 들고, 언제 스스로 서나</a:t>
            </a:r>
          </a:p>
        </p:txBody>
      </p:sp>
      <p:sp>
        <p:nvSpPr>
          <p:cNvPr id="7" name="s1_budget"/>
          <p:cNvSpPr/>
          <p:nvPr/>
        </p:nvSpPr>
        <p:spPr>
          <a:xfrm>
            <a:off x="548640" y="1920240"/>
            <a:ext cx="393192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첫해 사업비(추정)</a:t>
            </a:r>
          </a:p>
          <a:p>
            <a:pPr algn="l">
              <a:spcAft>
                <a:spcPts val="400"/>
              </a:spcAft>
            </a:pPr>
            <a:r>
              <a:rPr sz="22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3억 645만원 ~ 5억 4,093만원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인건비 = 자활근로·한시적 인건비(p.101·p.128)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설비 = 자활기금 융자(1억 이내 · 연 3% p.134)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운영비·재료비 = 사업 매출</a:t>
            </a:r>
          </a:p>
        </p:txBody>
      </p:sp>
      <p:graphicFrame>
        <p:nvGraphicFramePr>
          <p:cNvPr id="8" name="s2_chart"/>
          <p:cNvGraphicFramePr>
            <a:graphicFrameLocks noGrp="1"/>
          </p:cNvGraphicFramePr>
          <p:nvPr/>
        </p:nvGraphicFramePr>
        <p:xfrm>
          <a:off x="4754880" y="1828800"/>
          <a:ext cx="6858000" cy="3840480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9" name="s3_goal"/>
          <p:cNvSpPr txBox="1"/>
          <p:nvPr/>
        </p:nvSpPr>
        <p:spPr>
          <a:xfrm>
            <a:off x="548640" y="5852160"/>
            <a:ext cx="11064240" cy="5486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6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→ 3년 안에 월 2,361만원을 목표로(1년 차 50% · 2년 차 75% · 3년 차 100%)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Ⅺ 성과 목표 · Ⅻ 사회적 가치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무엇으로 성공을 재나</a:t>
            </a:r>
          </a:p>
        </p:txBody>
      </p:sp>
      <p:sp>
        <p:nvSpPr>
          <p:cNvPr id="7" name="s1_k"/>
          <p:cNvSpPr/>
          <p:nvPr/>
        </p:nvSpPr>
        <p:spPr>
          <a:xfrm>
            <a:off x="548640" y="192024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하루 세척 개수</a:t>
            </a:r>
          </a:p>
        </p:txBody>
      </p:sp>
      <p:sp>
        <p:nvSpPr>
          <p:cNvPr id="8" name="s1_o"/>
          <p:cNvSpPr/>
          <p:nvPr/>
        </p:nvSpPr>
        <p:spPr>
          <a:xfrm>
            <a:off x="3566160" y="192024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 시작</a:t>
            </a:r>
          </a:p>
        </p:txBody>
      </p:sp>
      <p:sp>
        <p:nvSpPr>
          <p:cNvPr id="9" name="s1_t"/>
          <p:cNvSpPr/>
          <p:nvPr/>
        </p:nvSpPr>
        <p:spPr>
          <a:xfrm>
            <a:off x="5394960" y="192024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기록 대비 3배</a:t>
            </a:r>
          </a:p>
        </p:txBody>
      </p:sp>
      <p:sp>
        <p:nvSpPr>
          <p:cNvPr id="10" name="s2_k"/>
          <p:cNvSpPr/>
          <p:nvPr/>
        </p:nvSpPr>
        <p:spPr>
          <a:xfrm>
            <a:off x="548640" y="278892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거래처</a:t>
            </a:r>
          </a:p>
        </p:txBody>
      </p:sp>
      <p:sp>
        <p:nvSpPr>
          <p:cNvPr id="11" name="s2_o"/>
          <p:cNvSpPr/>
          <p:nvPr/>
        </p:nvSpPr>
        <p:spPr>
          <a:xfrm>
            <a:off x="3566160" y="278892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3곳</a:t>
            </a:r>
          </a:p>
        </p:txBody>
      </p:sp>
      <p:sp>
        <p:nvSpPr>
          <p:cNvPr id="12" name="s2_t"/>
          <p:cNvSpPr/>
          <p:nvPr/>
        </p:nvSpPr>
        <p:spPr>
          <a:xfrm>
            <a:off x="5394960" y="278892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10곳</a:t>
            </a:r>
          </a:p>
        </p:txBody>
      </p:sp>
      <p:sp>
        <p:nvSpPr>
          <p:cNvPr id="13" name="s3_k"/>
          <p:cNvSpPr/>
          <p:nvPr/>
        </p:nvSpPr>
        <p:spPr>
          <a:xfrm>
            <a:off x="548640" y="365760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줄인 일회용품</a:t>
            </a:r>
          </a:p>
        </p:txBody>
      </p:sp>
      <p:sp>
        <p:nvSpPr>
          <p:cNvPr id="14" name="s3_o"/>
          <p:cNvSpPr/>
          <p:nvPr/>
        </p:nvSpPr>
        <p:spPr>
          <a:xfrm>
            <a:off x="3566160" y="365760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기록</a:t>
            </a:r>
          </a:p>
        </p:txBody>
      </p:sp>
      <p:sp>
        <p:nvSpPr>
          <p:cNvPr id="15" name="s3_t"/>
          <p:cNvSpPr/>
          <p:nvPr/>
        </p:nvSpPr>
        <p:spPr>
          <a:xfrm>
            <a:off x="5394960" y="365760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누적 공개</a:t>
            </a:r>
          </a:p>
        </p:txBody>
      </p:sp>
      <p:sp>
        <p:nvSpPr>
          <p:cNvPr id="16" name="s4_k"/>
          <p:cNvSpPr/>
          <p:nvPr/>
        </p:nvSpPr>
        <p:spPr>
          <a:xfrm>
            <a:off x="548640" y="4526279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회수율</a:t>
            </a:r>
          </a:p>
        </p:txBody>
      </p:sp>
      <p:sp>
        <p:nvSpPr>
          <p:cNvPr id="17" name="s4_o"/>
          <p:cNvSpPr/>
          <p:nvPr/>
        </p:nvSpPr>
        <p:spPr>
          <a:xfrm>
            <a:off x="3566160" y="4526279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95%</a:t>
            </a:r>
          </a:p>
        </p:txBody>
      </p:sp>
      <p:sp>
        <p:nvSpPr>
          <p:cNvPr id="18" name="s4_t"/>
          <p:cNvSpPr/>
          <p:nvPr/>
        </p:nvSpPr>
        <p:spPr>
          <a:xfrm>
            <a:off x="5394960" y="4526279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98%</a:t>
            </a:r>
          </a:p>
        </p:txBody>
      </p:sp>
      <p:sp>
        <p:nvSpPr>
          <p:cNvPr id="19" name="s5_k"/>
          <p:cNvSpPr/>
          <p:nvPr/>
        </p:nvSpPr>
        <p:spPr>
          <a:xfrm>
            <a:off x="548640" y="5394960"/>
            <a:ext cx="2926080" cy="74980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5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참여자 지분·운영권</a:t>
            </a:r>
          </a:p>
        </p:txBody>
      </p:sp>
      <p:sp>
        <p:nvSpPr>
          <p:cNvPr id="20" name="s5_o"/>
          <p:cNvSpPr/>
          <p:nvPr/>
        </p:nvSpPr>
        <p:spPr>
          <a:xfrm>
            <a:off x="3566160" y="5394960"/>
            <a:ext cx="1737360" cy="749808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1년 구조 확정</a:t>
            </a:r>
          </a:p>
        </p:txBody>
      </p:sp>
      <p:sp>
        <p:nvSpPr>
          <p:cNvPr id="21" name="s5_t"/>
          <p:cNvSpPr/>
          <p:nvPr/>
        </p:nvSpPr>
        <p:spPr>
          <a:xfrm>
            <a:off x="5394960" y="5394960"/>
            <a:ext cx="1920240" cy="749808"/>
          </a:xfrm>
          <a:prstGeom prst="rect">
            <a:avLst/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ctr"/>
            <a:r>
              <a:rPr sz="14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참여자 대표 이사회</a:t>
            </a:r>
          </a:p>
        </p:txBody>
      </p:sp>
      <p:sp>
        <p:nvSpPr>
          <p:cNvPr id="22" name="s6_soc"/>
          <p:cNvSpPr/>
          <p:nvPr/>
        </p:nvSpPr>
        <p:spPr>
          <a:xfrm>
            <a:off x="7589520" y="1920240"/>
            <a:ext cx="4023360" cy="42976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2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사회적 가치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일자리 — 참여자 6~10명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자원순환 — 줄인 일회용품 개수·kg</a:t>
            </a:r>
          </a:p>
          <a:p>
            <a:pPr algn="l">
              <a:spcAft>
                <a:spcPts val="400"/>
              </a:spcAft>
            </a:pPr>
            <a:r>
              <a:rPr sz="18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· 참여자 주인 구조 — 참여자 지분·이사 참여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ⅩⅢ 위험 관리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막힐 곳과 미리 세운 대응</a:t>
            </a:r>
          </a:p>
        </p:txBody>
      </p:sp>
      <p:sp>
        <p:nvSpPr>
          <p:cNvPr id="7" name="s1_r"/>
          <p:cNvSpPr/>
          <p:nvPr/>
        </p:nvSpPr>
        <p:spPr>
          <a:xfrm>
            <a:off x="548640" y="1920240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위생 사고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낮음 · 영향 매우 큼</a:t>
            </a:r>
          </a:p>
        </p:txBody>
      </p:sp>
      <p:sp>
        <p:nvSpPr>
          <p:cNvPr id="8" name="s1_d"/>
          <p:cNvSpPr/>
          <p:nvPr/>
        </p:nvSpPr>
        <p:spPr>
          <a:xfrm>
            <a:off x="3566160" y="1920240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기준서·분기 검사·결과 공개</a:t>
            </a:r>
          </a:p>
        </p:txBody>
      </p:sp>
      <p:sp>
        <p:nvSpPr>
          <p:cNvPr id="9" name="s1_s"/>
          <p:cNvSpPr/>
          <p:nvPr/>
        </p:nvSpPr>
        <p:spPr>
          <a:xfrm>
            <a:off x="8778240" y="1920240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검사 결과</a:t>
            </a:r>
          </a:p>
        </p:txBody>
      </p:sp>
      <p:sp>
        <p:nvSpPr>
          <p:cNvPr id="10" name="s2_r"/>
          <p:cNvSpPr/>
          <p:nvPr/>
        </p:nvSpPr>
        <p:spPr>
          <a:xfrm>
            <a:off x="548640" y="2999232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설비비 부담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높음 · 영향 큼</a:t>
            </a:r>
          </a:p>
        </p:txBody>
      </p:sp>
      <p:sp>
        <p:nvSpPr>
          <p:cNvPr id="11" name="s2_d"/>
          <p:cNvSpPr/>
          <p:nvPr/>
        </p:nvSpPr>
        <p:spPr>
          <a:xfrm>
            <a:off x="3566160" y="2999232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자활기금 융자·이차보전 · 설비 공동 이용</a:t>
            </a:r>
          </a:p>
        </p:txBody>
      </p:sp>
      <p:sp>
        <p:nvSpPr>
          <p:cNvPr id="12" name="s2_s"/>
          <p:cNvSpPr/>
          <p:nvPr/>
        </p:nvSpPr>
        <p:spPr>
          <a:xfrm>
            <a:off x="8778240" y="2999232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월 상환 비율</a:t>
            </a:r>
          </a:p>
        </p:txBody>
      </p:sp>
      <p:sp>
        <p:nvSpPr>
          <p:cNvPr id="13" name="s3_r"/>
          <p:cNvSpPr/>
          <p:nvPr/>
        </p:nvSpPr>
        <p:spPr>
          <a:xfrm>
            <a:off x="548640" y="4078224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지자체 예산 끊김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큼</a:t>
            </a:r>
          </a:p>
        </p:txBody>
      </p:sp>
      <p:sp>
        <p:nvSpPr>
          <p:cNvPr id="14" name="s3_d"/>
          <p:cNvSpPr/>
          <p:nvPr/>
        </p:nvSpPr>
        <p:spPr>
          <a:xfrm>
            <a:off x="3566160" y="4078224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장례식장·구내식당 직접 계약을 함께 키운다</a:t>
            </a:r>
          </a:p>
        </p:txBody>
      </p:sp>
      <p:sp>
        <p:nvSpPr>
          <p:cNvPr id="15" name="s3_s"/>
          <p:cNvSpPr/>
          <p:nvPr/>
        </p:nvSpPr>
        <p:spPr>
          <a:xfrm>
            <a:off x="8778240" y="4078224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지자체 매출 비중</a:t>
            </a:r>
          </a:p>
        </p:txBody>
      </p:sp>
      <p:sp>
        <p:nvSpPr>
          <p:cNvPr id="16" name="s4_r"/>
          <p:cNvSpPr/>
          <p:nvPr/>
        </p:nvSpPr>
        <p:spPr>
          <a:xfrm>
            <a:off x="548640" y="5157216"/>
            <a:ext cx="292608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A3341C"/>
                </a:solidFill>
                <a:latin typeface="맑은 고딕"/>
                <a:ea typeface="맑은 고딕"/>
                <a:cs typeface="맑은 고딕"/>
              </a:rPr>
              <a:t>그릇 분실</a:t>
            </a:r>
          </a:p>
          <a:p>
            <a:pPr algn="l">
              <a:spcAft>
                <a:spcPts val="400"/>
              </a:spcAft>
            </a:pPr>
            <a:r>
              <a:rPr sz="1200" b="0">
                <a:solidFill>
                  <a:srgbClr val="6E5E50"/>
                </a:solidFill>
                <a:latin typeface="맑은 고딕"/>
                <a:ea typeface="맑은 고딕"/>
                <a:cs typeface="맑은 고딕"/>
              </a:rPr>
              <a:t>가능성 중간 · 영향 중간</a:t>
            </a:r>
          </a:p>
        </p:txBody>
      </p:sp>
      <p:sp>
        <p:nvSpPr>
          <p:cNvPr id="17" name="s4_d"/>
          <p:cNvSpPr/>
          <p:nvPr/>
        </p:nvSpPr>
        <p:spPr>
          <a:xfrm>
            <a:off x="3566160" y="5157216"/>
            <a:ext cx="5120640" cy="9601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2000" b="0">
                <a:solidFill>
                  <a:srgbClr val="2B1D14"/>
                </a:solidFill>
                <a:latin typeface="맑은 고딕"/>
                <a:ea typeface="맑은 고딕"/>
                <a:cs typeface="맑은 고딕"/>
              </a:rPr>
              <a:t>회수율 약속 계약 · 수거 동선</a:t>
            </a:r>
          </a:p>
        </p:txBody>
      </p:sp>
      <p:sp>
        <p:nvSpPr>
          <p:cNvPr id="18" name="s4_s"/>
          <p:cNvSpPr/>
          <p:nvPr/>
        </p:nvSpPr>
        <p:spPr>
          <a:xfrm>
            <a:off x="8778240" y="5157216"/>
            <a:ext cx="2834640" cy="960120"/>
          </a:xfrm>
          <a:prstGeom prst="rect">
            <a:avLst/>
          </a:prstGeom>
          <a:solidFill>
            <a:srgbClr val="F4E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54864" bIns="54864"/>
          <a:lstStyle/>
          <a:p>
            <a:pPr algn="l"/>
            <a:r>
              <a:rPr sz="1300" b="1">
                <a:solidFill>
                  <a:srgbClr val="3F5A2F"/>
                </a:solidFill>
                <a:latin typeface="맑은 고딕"/>
                <a:ea typeface="맑은 고딕"/>
                <a:cs typeface="맑은 고딕"/>
              </a:rPr>
              <a:t>신호 · 회수율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B1D14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logo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92608"/>
            <a:ext cx="430368" cy="384048"/>
          </a:xfrm>
          <a:prstGeom prst="rect">
            <a:avLst/>
          </a:prstGeom>
        </p:spPr>
      </p:pic>
      <p:sp>
        <p:nvSpPr>
          <p:cNvPr id="3" name="brand"/>
          <p:cNvSpPr txBox="1"/>
          <p:nvPr/>
        </p:nvSpPr>
        <p:spPr>
          <a:xfrm>
            <a:off x="868680" y="301752"/>
            <a:ext cx="201168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2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웰쉐어로지스</a:t>
            </a:r>
          </a:p>
        </p:txBody>
      </p:sp>
      <p:sp>
        <p:nvSpPr>
          <p:cNvPr id="4" name="foot"/>
          <p:cNvSpPr txBox="1"/>
          <p:nvPr/>
        </p:nvSpPr>
        <p:spPr>
          <a:xfrm>
            <a:off x="5760720" y="301752"/>
            <a:ext cx="603504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r"/>
            <a:r>
              <a:rPr sz="1100" b="0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자활사업 아이디어 05 · 다회용기 세척 — 처음부터 자활기업이 주인</a:t>
            </a:r>
          </a:p>
        </p:txBody>
      </p:sp>
      <p:sp>
        <p:nvSpPr>
          <p:cNvPr id="5" name="kicker"/>
          <p:cNvSpPr txBox="1"/>
          <p:nvPr/>
        </p:nvSpPr>
        <p:spPr>
          <a:xfrm>
            <a:off x="548640" y="777240"/>
            <a:ext cx="7315200" cy="36576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14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ⅩⅣ 전망과 기대 효과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097280"/>
            <a:ext cx="8503920" cy="777240"/>
          </a:xfrm>
          <a:prstGeom prst="rect">
            <a:avLst/>
          </a:prstGeom>
          <a:noFill/>
        </p:spPr>
        <p:txBody>
          <a:bodyPr wrap="square" anchor="t" lIns="109728" rIns="109728" tIns="54864" bIns="54864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3년 뒤, 그리고 가장 큰 기대 효과</a:t>
            </a:r>
          </a:p>
        </p:txBody>
      </p:sp>
      <p:sp>
        <p:nvSpPr>
          <p:cNvPr id="7" name="s1_o"/>
          <p:cNvSpPr txBox="1"/>
          <p:nvPr/>
        </p:nvSpPr>
        <p:spPr>
          <a:xfrm>
            <a:off x="548640" y="196596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3년 뒤 모습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한 시·군의 장례식장·축제 다회용기를 맡는 자활기업 · 참여자가 주인</a:t>
            </a:r>
          </a:p>
        </p:txBody>
      </p:sp>
      <p:sp>
        <p:nvSpPr>
          <p:cNvPr id="8" name="s2_o"/>
          <p:cNvSpPr txBox="1"/>
          <p:nvPr/>
        </p:nvSpPr>
        <p:spPr>
          <a:xfrm>
            <a:off x="548640" y="315468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넓히기</a:t>
            </a:r>
          </a:p>
          <a:p>
            <a:pPr algn="l">
              <a:spcAft>
                <a:spcPts val="400"/>
              </a:spcAft>
            </a:pPr>
            <a:r>
              <a:rPr sz="14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옆 시·군과 설비를 함께 쓰며 넓힌다 · 「자활기업이 주인」 모델을 다른 지역에 전한다</a:t>
            </a:r>
          </a:p>
        </p:txBody>
      </p:sp>
      <p:sp>
        <p:nvSpPr>
          <p:cNvPr id="9" name="s3_o"/>
          <p:cNvSpPr txBox="1"/>
          <p:nvPr/>
        </p:nvSpPr>
        <p:spPr>
          <a:xfrm>
            <a:off x="548640" y="4343400"/>
            <a:ext cx="6309360" cy="1097280"/>
          </a:xfrm>
          <a:prstGeom prst="rect">
            <a:avLst/>
          </a:prstGeom>
          <a:noFill/>
        </p:spPr>
        <p:txBody>
          <a:bodyPr wrap="square" anchor="t" lIns="164592" rIns="164592" tIns="91440" bIns="91440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1">
                <a:solidFill>
                  <a:srgbClr val="C08A2E"/>
                </a:solidFill>
                <a:latin typeface="맑은 고딕"/>
                <a:ea typeface="맑은 고딕"/>
                <a:cs typeface="맑은 고딕"/>
              </a:rPr>
              <a:t>이 사업의 장점</a:t>
            </a:r>
          </a:p>
          <a:p>
            <a:pPr algn="l">
              <a:spcAft>
                <a:spcPts val="400"/>
              </a:spcAft>
            </a:pPr>
            <a:r>
              <a:rPr sz="1500" b="0">
                <a:solidFill>
                  <a:srgbClr val="FBF6EE"/>
                </a:solidFill>
                <a:latin typeface="맑은 고딕"/>
                <a:ea typeface="맑은 고딕"/>
                <a:cs typeface="맑은 고딕"/>
              </a:rPr>
              <a:t>정책·예산 흐름과 같은 방향 — 일회용품 규제가 강해질수록 커진다</a:t>
            </a:r>
          </a:p>
        </p:txBody>
      </p:sp>
      <p:sp>
        <p:nvSpPr>
          <p:cNvPr id="10" name="s4_top"/>
          <p:cNvSpPr/>
          <p:nvPr/>
        </p:nvSpPr>
        <p:spPr>
          <a:xfrm>
            <a:off x="548640" y="5394960"/>
            <a:ext cx="6400800" cy="1280160"/>
          </a:xfrm>
          <a:prstGeom prst="roundRect">
            <a:avLst>
              <a:gd name="adj" fmla="val 8000"/>
            </a:avLst>
          </a:prstGeom>
          <a:solidFill>
            <a:srgbClr val="A334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4592" rIns="164592" tIns="91440" bIns="91440"/>
          <a:lstStyle/>
          <a:p>
            <a:pPr algn="l">
              <a:spcAft>
                <a:spcPts val="400"/>
              </a:spcAft>
            </a:pPr>
            <a:r>
              <a:rPr sz="1300" b="1">
                <a:solidFill>
                  <a:srgbClr val="F3D489"/>
                </a:solidFill>
                <a:latin typeface="맑은 고딕"/>
                <a:ea typeface="맑은 고딕"/>
                <a:cs typeface="맑은 고딕"/>
              </a:rPr>
              <a:t>가장 큰 기대 효과</a:t>
            </a:r>
          </a:p>
          <a:p>
            <a:pPr algn="l">
              <a:spcAft>
                <a:spcPts val="400"/>
              </a:spcAft>
            </a:pPr>
            <a:r>
              <a:rPr sz="28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자활기업이 주인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수익 사업이 센터에 머물지 않고 참여자 몫으로 — 다회용기 글 76%가 센터 계정</a:t>
            </a:r>
          </a:p>
        </p:txBody>
      </p:sp>
      <p:pic>
        <p:nvPicPr>
          <p:cNvPr id="11" name="s5_hero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79" y="1280160"/>
            <a:ext cx="5667190" cy="5303520"/>
          </a:xfrm>
          <a:prstGeom prst="rect">
            <a:avLst/>
          </a:prstGeom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