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스스로 서려면 매달 팔아야 하는 금액(만원)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필요한 월 매출(만원)</c:v>
                </c:pt>
              </c:strCache>
            </c:strRef>
          </c:tx>
          <c:dPt>
            <c:idx val="0"/>
            <c:spPr>
              <a:solidFill>
                <a:srgbClr val="C08A2E"/>
              </a:solidFill>
            </c:spPr>
          </c:dPt>
          <c:dPt>
            <c:idx val="1"/>
            <c:spPr>
              <a:solidFill>
                <a:srgbClr val="A3341C"/>
              </a:solidFill>
            </c:spPr>
          </c:dPt>
          <c:dPt>
            <c:idx val="2"/>
            <c:spPr>
              <a:solidFill>
                <a:srgbClr val="2B1D14"/>
              </a:solidFill>
            </c:spPr>
          </c:dPt>
          <c:cat>
            <c:strRef>
              <c:f>Sheet1!$A$2:$A$4</c:f>
              <c:strCache>
                <c:ptCount val="3"/>
                <c:pt idx="0">
                  <c:v>1~2년 차
(100% 지원)</c:v>
                </c:pt>
                <c:pt idx="1">
                  <c:v>3~5년 차
(50% 지원)</c:v>
                </c:pt>
                <c:pt idx="2">
                  <c:v>6년 차~
(지원 없음)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553</c:v>
                </c:pt>
                <c:pt idx="1">
                  <c:v>1091</c:v>
                </c:pt>
                <c:pt idx="2">
                  <c:v>1629</c:v>
                </c:pt>
              </c:numCache>
            </c:numRef>
          </c:val>
        </c:ser>
        <c:dLbls>
          <c:numFmt formatCode="#,##0&quot;만원&quot;" sourceLinked="0"/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공공 기념품·업사이클 굿즈 사업 계획을 말씀드리겠습니다. 한 줄로: 카페에서 버려지는 커피 찌꺼기와 폐원단으로 공공 행사 기념품을 디자인해 만드는 업사이클 굿즈 사업.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사업을 네 숫자로 먼저 보여 드립니다. 첫해 사업비는 1억 2,532만원 ~ 1억 8,905만원(추정)이고, 인건비는 자활근로·한시적 인건비, 설비는 자활기금으로 조달합니다. 참여자 4~6명과 전문인력 1명이 함께합니다. 그리고 가장 중요한 숫자 — 지원이 끝난 뒤에도 매달 1,629만원을 팔면 스스로 섭니다. 가장 큰 기대 효과는 「착한 기념품」입니다. 커피 찌꺼기·폐원단으로 만든 공공 행사 기념품 — 재료에 이야기가 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국내 커피 찌꺼기(커피박)는 한 해 13만~15만 톤이 나오는데 대부분 생활폐기물로 소각·매립됩니다(환경부 추산 보도). 처리에만 해마다 150억 원 넘게 듭니다(한국환경산업협회 추산).</a:t>
            </a:r>
          </a:p>
          <a:p/>
          <a:p>
            <a:r>
              <a:t>공공기관·지자체는 행사마다 기념품을 사는데, 「버려질 것을 살린 기념품」은 기관이 내세우고 싶은 이야기입니다. 그런데 디자인이 좋은 공공 기념품은 드뭅니다.</a:t>
            </a:r>
          </a:p>
          <a:p/>
          <a:p>
            <a:r>
              <a:t>자활 현장에는 재료가 이미 있습니다. 카페 사업단 글이 216개 — 매일 커피박이 나오는 곳입니다. 공예·굿즈 글도 94개(44개 계정)로 관심이 큽니다.</a:t>
            </a:r>
          </a:p>
          <a:p/>
          <a:p>
            <a:r>
              <a:t>공공기관 우선구매 대상이라 기관이 사기 쉽습니다(p.134).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커피박 발생량: 연 13만~15만 톤 · 대부분 소각·매립 — 재료는 공짜에 가깝게 넘친다. (출처: 환경부 추산(2019 보도) 커피박 연 13만 톤 · 2020 보도 15…)</a:t>
            </a:r>
          </a:p>
          <a:p>
            <a:r>
              <a:t>처리 비용: 연 150억 원 이상 — 치워 주는 것만으로도 카페·지자체에 가치가 있다. (출처: 환경부 추산(2019 보도) 커피박 연 13만 톤 · 2020 보도 15…)</a:t>
            </a:r>
          </a:p>
          <a:p>
            <a:r>
              <a:t>자활 공예·굿즈 관심: 글 94개 · 44개 계정 · 좋아요 가운데값 12 — 알릴 길과 만들 사람이 있다. (출처: 자활 인스타그램 전수 조사(웰쉐어, 2026-10-25) — 해시태그 1…)</a:t>
            </a:r>
          </a:p>
          <a:p>
            <a:r>
              <a:t>자활 카페 사업단: 인스타 글 216개 — 재료가 나오는 곳이 자활 안에 있다. (출처: 자활 인스타그램 전수 조사(웰쉐어, 2026-10-25) — 해시태그 1…)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지자체·공공기관 행사 담당: 이야기가 있는 기념품 · 우선구매 실적. 행사 철. 닿는 법 — 견본 3종 + 「재료 출처 카드」.</a:t>
            </a:r>
          </a:p>
          <a:p>
            <a:r>
              <a:t>기업 사회공헌·ESG 담당: 임직원·고객 기념품. 분기. 닿는 법 — 사회적경제 네트워크 · 제안서.</a:t>
            </a:r>
          </a:p>
          <a:p>
            <a:r>
              <a:t>일반 소비자: 작은 선물. 수시. 닿는 법 — 온라인·축제.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일반 판촉물 업체 — 강점 값이 싸고 빠르다, 약점 이야기·사회적 가치가 없다. 우리는 재료 출처와 만든 사람 이야기로 겨룬다.</a:t>
            </a:r>
          </a:p>
          <a:p>
            <a:r>
              <a:t>업사이클 디자인 브랜드 — 강점 디자인이 좋다, 약점 비싸고 공공 납품·대량 맞춤이 약하다. 우리는 공공 맞춤·우선구매·적당한 값.</a:t>
            </a:r>
          </a:p>
          <a:p>
            <a:r>
              <a:t>다른 사회적경제 기념품 — 강점 같은 공공 판로, 약점 재료 이야기가 약하다. 우리는 커피박·폐원단 출처를 상품마다.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S: 재료를 자활 안에서 얻는다, 우선구매 대상, 환경 이야기가 분명하다</a:t>
            </a:r>
          </a:p>
          <a:p>
            <a:r>
              <a:t>W: 디자인 역량이 부족하다, 커피박 가공 기술이 필요하다, 수거 규정이 까다롭다</a:t>
            </a:r>
          </a:p>
          <a:p>
            <a:r>
              <a:t>O: 기관·기업의 ESG 구매, 지역 대학 디자인과 협업, 지자체 자원순환 정책</a:t>
            </a:r>
          </a:p>
          <a:p>
            <a:r>
              <a:t>T: 값싼 판촉물, 디자인이 촌스러우면 안 팔린다, 커피박 수거·운반 규정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수요 ○: 공공 행사 기념품은 늘 있는 구매 · 우선구매 근거</a:t>
            </a:r>
          </a:p>
          <a:p>
            <a:r>
              <a:t>기술 △: 커피박 가공(건조·성형)은 배워야 한다 — 시범 석 달 동안 방법과 내구성을 기록</a:t>
            </a:r>
          </a:p>
          <a:p>
            <a:r>
              <a:t>자금 ○: 설비 3백만~8백만 원으로 작게 시작</a:t>
            </a:r>
          </a:p>
          <a:p>
            <a:r>
              <a:t>인력 ○: 참여자 4~6명 + 디자인 전문인력 1명</a:t>
            </a:r>
          </a:p>
          <a:p>
            <a:r>
              <a:t>제도 △: 커피박은 생활폐기물이라 아무나 수거·운반할 수 없다 — 자활 카페 사업단 자체 발생분부터, 넓힐 땐 허가 업체와 협력</a:t>
            </a:r>
          </a:p>
          <a:p>
            <a:r>
              <a:t>○ = 지금 가능, △ = 시범·일정 안에서 확인하고 보완.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상품·서비스: 커피박 미니 화분 — 커피박 성형 · 「재료 출처 카드」 동봉 / 폐원단 파우치 — 행사 로고 인쇄 · 소량 맞춤 / 행사 맞춤 키링 — 이름·날짜 · 작고 싸다</a:t>
            </a:r>
          </a:p>
          <a:p>
            <a:r>
              <a:t>일의 흐름: 재료 모으기(카페 사업단 커피박·폐원단) → 건조·세척·가공 → 디자인대로 만들기 → 포장 + 재료 출처 카드 → 납품·반응 기록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지원금은 시작을 돕지만 사업을 지켜 주지 않습니다. 첫째, 기술력입니다.</a:t>
            </a:r>
          </a:p>
          <a:p>
            <a:r>
              <a:t>디자인 역량 — 왜: 촌스러우면 안 팔린다 — 디자인이 곧 값이다. 어떻게: 디자인 전문인력 + 지역 대학 디자인과와 해마다 공동 과제. 언제: 1년 차 대표 디자인 3종.</a:t>
            </a:r>
          </a:p>
          <a:p>
            <a:r>
              <a:t>재료 가공 기술 — 왜: 냄새·곰팡이·깨짐이 생기면 반품된다. 어떻게: 건조 온도·배합 비율을 시험하고 기록 — 가공법 표준서. 언제: 시범 석 달 안.</a:t>
            </a:r>
          </a:p>
          <a:p>
            <a:r>
              <a:t>디자인 등록(특허청) — 왜: 잘 팔리는 디자인을 남이 베끼지 못하게. 어떻게: 대표 디자인 디자인 등록 출원. 언제: 2년 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제품 특화 — 다른 데서 못 사는 이유:</a:t>
            </a:r>
          </a:p>
          <a:p>
            <a:r>
              <a:t>상품마다 재료 출처 카드(카페 이름·양): 기관이 「우리가 줄인 쓰레기」를 말할 수 있다</a:t>
            </a:r>
          </a:p>
          <a:p>
            <a:r>
              <a:t>행사 이름·로고 소량 맞춤: 판촉물 업체는 최소 수량이 크다 — 작은 행사도 받는다</a:t>
            </a:r>
          </a:p>
          <a:p>
            <a:r>
              <a:t>우선구매 대상: 기관이 사기 쉽고 실적이 된다</a:t>
            </a:r>
          </a:p>
          <a:p/>
          <a:p>
            <a:r>
              <a:t>인기 상품은 감이 아니라 팔린 숫자로 고릅니다. 대표 상품 후보는 커피박 미니 화분, 폐원단 파우치, 행사 맞춤 키링.</a:t>
            </a:r>
          </a:p>
          <a:p>
            <a:r>
              <a:t>시제품 — 후보 3개를 작게 만들어 시식·시연 — 무엇을 왜 골랐는지 적는다</a:t>
            </a:r>
          </a:p>
          <a:p>
            <a:r>
              <a:t>반응 재기 — 한 달 동안 판매량·재주문·댓글을 상품마다 따로 센다</a:t>
            </a:r>
          </a:p>
          <a:p>
            <a:r>
              <a:t>고르기 — 가장 잘 나간 1개를 대표 상품으로 — 포장·이름·이야기를 몰아 준다</a:t>
            </a:r>
          </a:p>
          <a:p>
            <a:r>
              <a:t>고치기 — 대표 상품은 매달 한 군데씩 고친다(맛·크기·포장·값) — 고친 뒤 다시 잰다</a:t>
            </a:r>
          </a:p>
          <a:p>
            <a:r>
              <a:t>넓히기 — 분기마다 새 상품 1개 시험 · 석 달 안 팔린 상품은 접는다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카페 자활사업단: 우리가 주는 것 커피박 수거(치워 줌), 받는 것 재료. 첫걸음 — 시범 단계 카페 사업단 1곳.</a:t>
            </a:r>
          </a:p>
          <a:p>
            <a:r>
              <a:t>지역 대학 디자인과: 우리가 주는 것 실제 판매 과제, 받는 것 새 디자인. 첫걸음 — 1년 차 공동 과제 1건.</a:t>
            </a:r>
          </a:p>
          <a:p>
            <a:r>
              <a:t>지역 작가·캐릭터: 우리가 주는 것 한정판 협업, 받는 것 화제·팬. 첫걸음 — 2년 차 한정판 1회.</a:t>
            </a:r>
          </a:p>
          <a:p>
            <a:r>
              <a:t>기업 사회공헌팀: 우리가 주는 것 임직원 기념품, 받는 것 대량 주문. 첫걸음 — 1년 차 제안 3곳.</a:t>
            </a:r>
          </a:p>
          <a:p/>
          <a:p>
            <a:r>
              <a:t>브랜드 방침: 「다시 쓰는 기념품」 같은 한 이름 아래 상품마다 재료 출처 카드를 붙입니다. 이야기가 곧 브랜드입니다. 작가 협업 한정판은 화제를 만들고 대표 디자인은 등록해 지킵니다.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지자체 행사 기념품: 견본 3종 + 재료 출처 카드 · 행사 담당 (1~3개월) — 1년 목표 행사 1건 납품.</a:t>
            </a:r>
          </a:p>
          <a:p>
            <a:r>
              <a:t>기업 사회공헌: ESG 담당 제안서 (6개월~) — 1년 목표 기업 2곳.</a:t>
            </a:r>
          </a:p>
          <a:p>
            <a:r>
              <a:t>자활 박람회·축제: 부스 (9~10월) — 1년 목표 판매·주문 받기.</a:t>
            </a:r>
          </a:p>
          <a:p>
            <a:r>
              <a:t>온라인: 아이디어 04 스토어 (6개월~) — 1년 목표 상시 판매.</a:t>
            </a:r>
          </a:p>
          <a:p/>
          <a:p>
            <a:r>
              <a:t>가격 전략: 판촉물 업체보다 조금 비싸게, 업사이클 브랜드보다 싸게 둡니다. 맞춤 인쇄와 소량 주문은 따로 받습니다. 재료비가 낮아 디자인·손질 시간이 원가의 대부분이므로 시범 때 시간을 재서 값을 정합니다.</a:t>
            </a:r>
          </a:p>
          <a:p>
            <a:r>
              <a:t>홍보: 만드는 과정 짧은 영상(아이디어 10 영상 사업단) / 「줄인 커피박 ○kg」 숫자를 기관과 함께 알림 / 작가 협업 한정판 공개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0~3개월: 디자인 3종 · 가공법 시험 · 지자체 행사 1건 납품. 책임 디자인 전문인력. 확인 기준 — 납품 + 반품 0.</a:t>
            </a:r>
          </a:p>
          <a:p>
            <a:r>
              <a:t>4~6개월: 대학 공동 과제 · 기업 제안 3곳. 책임 사업단장. 확인 기준 — 기업 1곳 계약.</a:t>
            </a:r>
          </a:p>
          <a:p>
            <a:r>
              <a:t>7~12개월: 행사 맞춤 주문 체계 · 온라인 입점. 책임 사업단장. 확인 기준 — 월 매출 목표 50%.</a:t>
            </a:r>
          </a:p>
          <a:p>
            <a:r>
              <a:t>2년 차: 자활기업 인정 · 디자인 등록 · 작가 한정판. 책임 대표. 확인 기준 — 등록 출원 1건.</a:t>
            </a:r>
          </a:p>
          <a:p>
            <a:r>
              <a:t>3년 차: 기관 정기 거래 · 재료 수거처 넓히기(허가 업체 협력). 책임 대표. 확인 기준 — 자립 매출 도달.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첫해 사업비는 1억 2,532만원 ~ 1억 8,905만원(추정)입니다. 인건비는 자활근로·한시적 인건비(p.101·p.128), 설비는 자활기금 융자(p.134)로 조달합니다.</a:t>
            </a:r>
          </a:p>
          <a:p>
            <a:r>
              <a:t>인건비 지원은 시간이 지나며 줄어듭니다. 그래서 단계마다 매달 얼마를 팔아야 스스로 버티는지 계산했습니다.</a:t>
            </a:r>
          </a:p>
          <a:p>
            <a:r>
              <a:t>1~2년 차 · 참여자 인건비 100% 지원: 필요한 월 매출 553만원(하루 251,000원)</a:t>
            </a:r>
          </a:p>
          <a:p>
            <a:r>
              <a:t>3~5년 차 · 50% 지원: 필요한 월 매출 1,091만원(하루 496,000원)</a:t>
            </a:r>
          </a:p>
          <a:p>
            <a:r>
              <a:t>6년 차부터 · 지원 없음: 필요한 월 매출 1,629만원(하루 74만원)</a:t>
            </a:r>
          </a:p>
          <a:p>
            <a:r>
              <a:t>전문인력 인건비는 보수적으로 늘 우리 부담으로 셌고, 설비·운영비는 견적 전 추정입니다.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기관·기업 거래처: 1년 3곳, 3년 12곳 — 계약·주문서</a:t>
            </a:r>
          </a:p>
          <a:p>
            <a:r>
              <a:t>되살린 재료: 1년 기록 시작, 3년 연 1톤 — 수거 장부(kg)</a:t>
            </a:r>
          </a:p>
          <a:p>
            <a:r>
              <a:t>재주문율: 1년 40%, 3년 60% — 다시 주문한 거래처 비율</a:t>
            </a:r>
          </a:p>
          <a:p>
            <a:r>
              <a:t>대표 디자인 등록: 1년 —, 3년 2건 — 출원서</a:t>
            </a:r>
          </a:p>
          <a:p>
            <a:r>
              <a:t>사회적 가치: 일자리(참여자 4~6명) / 자원순환(되살린 커피박·원단 kg) / 공공 구매 연결(우선구매 실적 금액)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커피박 수거 규정(가능성 높음, 영향 큼): 대응 — 자활 카페 자체 발생분부터 · 넓힐 땐 허가 업체 협력. 미리 볼 신호 — 수거처 수.</a:t>
            </a:r>
          </a:p>
          <a:p>
            <a:r>
              <a:t>디자인이 안 팔림(가능성 중간, 영향 큼): 대응 — 대학·작가 협업 · 3종만 잘 만들기. 미리 볼 신호 — 견본 반응.</a:t>
            </a:r>
          </a:p>
          <a:p>
            <a:r>
              <a:t>품질(냄새·깨짐)(가능성 중간, 영향 중간): 대응 — 가공법 표준서 · 출고 검사. 미리 볼 신호 — 반품률.</a:t>
            </a:r>
          </a:p>
          <a:p>
            <a:r>
              <a:t>행사 철에 몰림(가능성 높음, 영향 중간): 대응 — 기업·온라인으로 비수기 채우기. 미리 볼 신호 — 월별 매출 차이.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3년 뒤 모습: 지자체·기업이 행사 때 먼저 찾는 「착한 기념품」 · 해마다 커피박 1톤을 되살림</a:t>
            </a:r>
          </a:p>
          <a:p>
            <a:r>
              <a:t>넓히기: 다른 재료(폐현수막·폐목재)로 같은 방식 · 다른 지역 카페 사업단과 재료 연결</a:t>
            </a:r>
          </a:p>
          <a:p>
            <a:r>
              <a:t>이 사업의 장점: 재료비가 거의 들지 않고, 버려질 것을 살린다는 이야기가 값이 된다</a:t>
            </a:r>
          </a:p>
          <a:p/>
          <a:p>
            <a:r>
              <a:t>가장 큰 기대 효과는 「착한 기념품」. 커피 찌꺼기·폐원단으로 만든 공공 행사 기념품 — 재료에 이야기가 있다. 근거: 공예·굿즈 글 좋아요 가운데값 12.</a:t>
            </a:r>
          </a:p>
          <a:p>
            <a:r>
              <a:t>마지막으로 여쭙니다 — 받고 싶은 「착한 기념품」은 무엇인가요?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Relationship Id="rId4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c_k"/>
          <p:cNvSpPr txBox="1"/>
          <p:nvPr/>
        </p:nvSpPr>
        <p:spPr>
          <a:xfrm>
            <a:off x="640080" y="1371600"/>
            <a:ext cx="6400800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자활사업 계획서 · 아이디어 03</a:t>
            </a:r>
          </a:p>
        </p:txBody>
      </p:sp>
      <p:sp>
        <p:nvSpPr>
          <p:cNvPr id="6" name="c_t"/>
          <p:cNvSpPr txBox="1"/>
          <p:nvPr/>
        </p:nvSpPr>
        <p:spPr>
          <a:xfrm>
            <a:off x="640080" y="1874519"/>
            <a:ext cx="6949440" cy="18288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공공 기념품·업사이클 굿즈</a:t>
            </a:r>
          </a:p>
        </p:txBody>
      </p:sp>
      <p:sp>
        <p:nvSpPr>
          <p:cNvPr id="7" name="c_badge"/>
          <p:cNvSpPr/>
          <p:nvPr/>
        </p:nvSpPr>
        <p:spPr>
          <a:xfrm>
            <a:off x="640080" y="3840480"/>
            <a:ext cx="2377440" cy="50292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바로 해볼 사업</a:t>
            </a:r>
          </a:p>
        </p:txBody>
      </p:sp>
      <p:sp>
        <p:nvSpPr>
          <p:cNvPr id="8" name="c_def"/>
          <p:cNvSpPr txBox="1"/>
          <p:nvPr/>
        </p:nvSpPr>
        <p:spPr>
          <a:xfrm>
            <a:off x="640080" y="4526280"/>
            <a:ext cx="6766560" cy="11887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카페에서 버려지는 커피 찌꺼기와 폐원단으로 공공 행사 기념품을 디자인해 만드는 업사이클 굿즈 사업</a:t>
            </a:r>
          </a:p>
        </p:txBody>
      </p:sp>
      <p:sp>
        <p:nvSpPr>
          <p:cNvPr id="9" name="c_org"/>
          <p:cNvSpPr txBox="1"/>
          <p:nvPr/>
        </p:nvSpPr>
        <p:spPr>
          <a:xfrm>
            <a:off x="640080" y="6080760"/>
            <a:ext cx="64008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 사회적협동조합 · 웰쉐어로지스 · 2026년 11월</a:t>
            </a:r>
          </a:p>
        </p:txBody>
      </p:sp>
      <p:pic>
        <p:nvPicPr>
          <p:cNvPr id="10" name="c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188720"/>
            <a:ext cx="576490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Ⅰ 사업 개요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한눈에 보는 사업</a:t>
            </a:r>
          </a:p>
        </p:txBody>
      </p:sp>
      <p:sp>
        <p:nvSpPr>
          <p:cNvPr id="7" name="s1_stat"/>
          <p:cNvSpPr/>
          <p:nvPr/>
        </p:nvSpPr>
        <p:spPr>
          <a:xfrm>
            <a:off x="54864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2,532만원 ~ 1억 8,905만원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</p:txBody>
      </p:sp>
      <p:sp>
        <p:nvSpPr>
          <p:cNvPr id="8" name="s2_stat"/>
          <p:cNvSpPr/>
          <p:nvPr/>
        </p:nvSpPr>
        <p:spPr>
          <a:xfrm>
            <a:off x="338328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4~6명 + 1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참여자 + 전문인력</a:t>
            </a:r>
          </a:p>
        </p:txBody>
      </p:sp>
      <p:sp>
        <p:nvSpPr>
          <p:cNvPr id="9" name="s3_stat"/>
          <p:cNvSpPr/>
          <p:nvPr/>
        </p:nvSpPr>
        <p:spPr>
          <a:xfrm>
            <a:off x="621792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1,629만원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자립 월 매출 목표</a:t>
            </a:r>
          </a:p>
        </p:txBody>
      </p:sp>
      <p:sp>
        <p:nvSpPr>
          <p:cNvPr id="10" name="s4_stat"/>
          <p:cNvSpPr/>
          <p:nvPr/>
        </p:nvSpPr>
        <p:spPr>
          <a:xfrm>
            <a:off x="905256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착한 기념품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</p:txBody>
      </p:sp>
      <p:sp>
        <p:nvSpPr>
          <p:cNvPr id="11" name="s5_def"/>
          <p:cNvSpPr txBox="1"/>
          <p:nvPr/>
        </p:nvSpPr>
        <p:spPr>
          <a:xfrm>
            <a:off x="548640" y="3977639"/>
            <a:ext cx="7589520" cy="10972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카페에서 버려지는 커피 찌꺼기와 폐원단으로 공공 행사 기념품을 디자인해 만드는 업사이클 굿즈 사업</a:t>
            </a:r>
          </a:p>
        </p:txBody>
      </p:sp>
      <p:sp>
        <p:nvSpPr>
          <p:cNvPr id="12" name="s5_top"/>
          <p:cNvSpPr/>
          <p:nvPr/>
        </p:nvSpPr>
        <p:spPr>
          <a:xfrm>
            <a:off x="548640" y="5120640"/>
            <a:ext cx="7589520" cy="8229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커피 찌꺼기·폐원단으로 만든 공공 행사 기념품 — 재료에 이야기가 있다</a:t>
            </a:r>
          </a:p>
        </p:txBody>
      </p:sp>
      <p:pic>
        <p:nvPicPr>
          <p:cNvPr id="13" name="s5_jj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3566160"/>
            <a:ext cx="1998617" cy="3108960"/>
          </a:xfrm>
          <a:prstGeom prst="rect">
            <a:avLst/>
          </a:prstGeom>
        </p:spPr>
      </p:pic>
      <p:pic>
        <p:nvPicPr>
          <p:cNvPr id="14" name="s5_pg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0" y="4572000"/>
            <a:ext cx="1736576" cy="21031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Ⅱ 추진 배경과 필요성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이 사업인가</a:t>
            </a:r>
          </a:p>
        </p:txBody>
      </p:sp>
      <p:sp>
        <p:nvSpPr>
          <p:cNvPr id="7" name="s1_bg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n"/>
          <p:cNvSpPr/>
          <p:nvPr/>
        </p:nvSpPr>
        <p:spPr>
          <a:xfrm>
            <a:off x="68580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9" name="s1_p"/>
          <p:cNvSpPr txBox="1"/>
          <p:nvPr/>
        </p:nvSpPr>
        <p:spPr>
          <a:xfrm>
            <a:off x="128016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국내 커피 찌꺼기(커피박)는 한 해 13만~15만 톤이 나오는데 대부분 생활폐기물로 소각·매립됩니다(환경부 추산 보도). 처리에만 해마다 150억 원 넘게 듭니다(한국환경산업협회 추산).</a:t>
            </a:r>
          </a:p>
        </p:txBody>
      </p:sp>
      <p:sp>
        <p:nvSpPr>
          <p:cNvPr id="10" name="s2_bg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s2_n"/>
          <p:cNvSpPr/>
          <p:nvPr/>
        </p:nvSpPr>
        <p:spPr>
          <a:xfrm>
            <a:off x="630936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2_p"/>
          <p:cNvSpPr txBox="1"/>
          <p:nvPr/>
        </p:nvSpPr>
        <p:spPr>
          <a:xfrm>
            <a:off x="690372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공공기관·지자체는 행사마다 기념품을 사는데, 「버려질 것을 살린 기념품」은 기관이 내세우고 싶은 이야기입니다. 그런데 디자인이 좋은 공공 기념품은 드뭅니다.</a:t>
            </a:r>
          </a:p>
        </p:txBody>
      </p:sp>
      <p:sp>
        <p:nvSpPr>
          <p:cNvPr id="13" name="s3_bg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3_n"/>
          <p:cNvSpPr/>
          <p:nvPr/>
        </p:nvSpPr>
        <p:spPr>
          <a:xfrm>
            <a:off x="68580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3_p"/>
          <p:cNvSpPr txBox="1"/>
          <p:nvPr/>
        </p:nvSpPr>
        <p:spPr>
          <a:xfrm>
            <a:off x="128016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 현장에는 재료가 이미 있습니다. 카페 사업단 글이 216개 — 매일 커피박이 나오는 곳입니다. 공예·굿즈 글도 94개(44개 계정)로 관심이 큽니다.</a:t>
            </a:r>
          </a:p>
        </p:txBody>
      </p:sp>
      <p:sp>
        <p:nvSpPr>
          <p:cNvPr id="16" name="s4_bg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s4_n"/>
          <p:cNvSpPr/>
          <p:nvPr/>
        </p:nvSpPr>
        <p:spPr>
          <a:xfrm>
            <a:off x="630936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8" name="s4_p"/>
          <p:cNvSpPr txBox="1"/>
          <p:nvPr/>
        </p:nvSpPr>
        <p:spPr>
          <a:xfrm>
            <a:off x="690372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공공기관 우선구매 대상이라 기관이 사기 쉽습니다(p.134).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시장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숫자가 말하는 시장</a:t>
            </a:r>
          </a:p>
        </p:txBody>
      </p:sp>
      <p:sp>
        <p:nvSpPr>
          <p:cNvPr id="7" name="s1_m"/>
          <p:cNvSpPr/>
          <p:nvPr/>
        </p:nvSpPr>
        <p:spPr>
          <a:xfrm>
            <a:off x="548640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커피박 발생량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연 13만~15만 톤 · 대부분 소각·매립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재료는 공짜에 가깝게 넘친다</a:t>
            </a:r>
          </a:p>
        </p:txBody>
      </p:sp>
      <p:sp>
        <p:nvSpPr>
          <p:cNvPr id="8" name="s2_m"/>
          <p:cNvSpPr/>
          <p:nvPr/>
        </p:nvSpPr>
        <p:spPr>
          <a:xfrm>
            <a:off x="3371850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처리 비용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연 150억 원 이상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치워 주는 것만으로도 카페·지자체에 가치가 있다</a:t>
            </a:r>
          </a:p>
        </p:txBody>
      </p:sp>
      <p:sp>
        <p:nvSpPr>
          <p:cNvPr id="9" name="s3_m"/>
          <p:cNvSpPr/>
          <p:nvPr/>
        </p:nvSpPr>
        <p:spPr>
          <a:xfrm>
            <a:off x="6195059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 공예·굿즈 관심</a:t>
            </a:r>
          </a:p>
          <a:p>
            <a:pPr algn="l">
              <a:spcAft>
                <a:spcPts val="400"/>
              </a:spcAft>
            </a:pPr>
            <a:r>
              <a:rPr sz="2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글 94개 · 44개 계정 · 좋아요 가운데값 12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알릴 길과 만들 사람이 있다</a:t>
            </a:r>
          </a:p>
        </p:txBody>
      </p:sp>
      <p:sp>
        <p:nvSpPr>
          <p:cNvPr id="10" name="s4_m"/>
          <p:cNvSpPr/>
          <p:nvPr/>
        </p:nvSpPr>
        <p:spPr>
          <a:xfrm>
            <a:off x="9018269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 카페 사업단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인스타 글 216개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재료가 나오는 곳이 자활 안에 있다</a:t>
            </a:r>
          </a:p>
        </p:txBody>
      </p:sp>
      <p:sp>
        <p:nvSpPr>
          <p:cNvPr id="11" name="src"/>
          <p:cNvSpPr txBox="1"/>
          <p:nvPr/>
        </p:nvSpPr>
        <p:spPr>
          <a:xfrm>
            <a:off x="548640" y="6172200"/>
            <a:ext cx="1097280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출처: 자활 인스타 전수 조사 · 전국 자활기업 현황 · 공공 통계(계획서 붙임)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고객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누가, 왜 사나</a:t>
            </a:r>
          </a:p>
        </p:txBody>
      </p:sp>
      <p:sp>
        <p:nvSpPr>
          <p:cNvPr id="7" name="s1_c"/>
          <p:cNvSpPr/>
          <p:nvPr/>
        </p:nvSpPr>
        <p:spPr>
          <a:xfrm>
            <a:off x="54864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지자체·공공기관 행사 담당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이야기가 있는 기념품 · 우선구매 실적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행사 철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견본 3종 + 「재료 출처 카드」</a:t>
            </a:r>
          </a:p>
        </p:txBody>
      </p:sp>
      <p:sp>
        <p:nvSpPr>
          <p:cNvPr id="8" name="s2_c"/>
          <p:cNvSpPr/>
          <p:nvPr/>
        </p:nvSpPr>
        <p:spPr>
          <a:xfrm>
            <a:off x="431292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기업 사회공헌·ESG 담당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임직원·고객 기념품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분기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사회적경제 네트워크 · 제안서</a:t>
            </a:r>
          </a:p>
        </p:txBody>
      </p:sp>
      <p:sp>
        <p:nvSpPr>
          <p:cNvPr id="9" name="s3_c"/>
          <p:cNvSpPr/>
          <p:nvPr/>
        </p:nvSpPr>
        <p:spPr>
          <a:xfrm>
            <a:off x="807720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일반 소비자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작은 선물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수시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온라인·축제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경쟁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누구와 겨루고, 어떻게 이기나</a:t>
            </a:r>
          </a:p>
        </p:txBody>
      </p:sp>
      <p:sp>
        <p:nvSpPr>
          <p:cNvPr id="7" name="hd"/>
          <p:cNvSpPr/>
          <p:nvPr/>
        </p:nvSpPr>
        <p:spPr>
          <a:xfrm>
            <a:off x="54864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경쟁자</a:t>
            </a:r>
          </a:p>
        </p:txBody>
      </p:sp>
      <p:sp>
        <p:nvSpPr>
          <p:cNvPr id="8" name="hd"/>
          <p:cNvSpPr/>
          <p:nvPr/>
        </p:nvSpPr>
        <p:spPr>
          <a:xfrm>
            <a:off x="292608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강점</a:t>
            </a:r>
          </a:p>
        </p:txBody>
      </p:sp>
      <p:sp>
        <p:nvSpPr>
          <p:cNvPr id="9" name="hd"/>
          <p:cNvSpPr/>
          <p:nvPr/>
        </p:nvSpPr>
        <p:spPr>
          <a:xfrm>
            <a:off x="5303520" y="1965960"/>
            <a:ext cx="28529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약점</a:t>
            </a:r>
          </a:p>
        </p:txBody>
      </p:sp>
      <p:sp>
        <p:nvSpPr>
          <p:cNvPr id="10" name="hd"/>
          <p:cNvSpPr/>
          <p:nvPr/>
        </p:nvSpPr>
        <p:spPr>
          <a:xfrm>
            <a:off x="8229600" y="1965960"/>
            <a:ext cx="33101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우리 대응</a:t>
            </a:r>
          </a:p>
        </p:txBody>
      </p:sp>
      <p:sp>
        <p:nvSpPr>
          <p:cNvPr id="11" name="s1_r0"/>
          <p:cNvSpPr/>
          <p:nvPr/>
        </p:nvSpPr>
        <p:spPr>
          <a:xfrm>
            <a:off x="54864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일반 판촉물 업체</a:t>
            </a:r>
          </a:p>
        </p:txBody>
      </p:sp>
      <p:sp>
        <p:nvSpPr>
          <p:cNvPr id="12" name="s1_r1"/>
          <p:cNvSpPr/>
          <p:nvPr/>
        </p:nvSpPr>
        <p:spPr>
          <a:xfrm>
            <a:off x="292608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값이 싸고 빠르다</a:t>
            </a:r>
          </a:p>
        </p:txBody>
      </p:sp>
      <p:sp>
        <p:nvSpPr>
          <p:cNvPr id="13" name="s1_r2"/>
          <p:cNvSpPr/>
          <p:nvPr/>
        </p:nvSpPr>
        <p:spPr>
          <a:xfrm>
            <a:off x="5303520" y="246888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이야기·사회적 가치가 없다</a:t>
            </a:r>
          </a:p>
        </p:txBody>
      </p:sp>
      <p:sp>
        <p:nvSpPr>
          <p:cNvPr id="14" name="s1_r3"/>
          <p:cNvSpPr/>
          <p:nvPr/>
        </p:nvSpPr>
        <p:spPr>
          <a:xfrm>
            <a:off x="8229600" y="246888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재료 출처와 만든 사람 이야기로 겨룬다</a:t>
            </a:r>
          </a:p>
        </p:txBody>
      </p:sp>
      <p:sp>
        <p:nvSpPr>
          <p:cNvPr id="15" name="s2_r0"/>
          <p:cNvSpPr/>
          <p:nvPr/>
        </p:nvSpPr>
        <p:spPr>
          <a:xfrm>
            <a:off x="54864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업사이클 디자인 브랜드</a:t>
            </a:r>
          </a:p>
        </p:txBody>
      </p:sp>
      <p:sp>
        <p:nvSpPr>
          <p:cNvPr id="16" name="s2_r1"/>
          <p:cNvSpPr/>
          <p:nvPr/>
        </p:nvSpPr>
        <p:spPr>
          <a:xfrm>
            <a:off x="292608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디자인이 좋다</a:t>
            </a:r>
          </a:p>
        </p:txBody>
      </p:sp>
      <p:sp>
        <p:nvSpPr>
          <p:cNvPr id="17" name="s2_r2"/>
          <p:cNvSpPr/>
          <p:nvPr/>
        </p:nvSpPr>
        <p:spPr>
          <a:xfrm>
            <a:off x="5303520" y="388620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비싸고 공공 납품·대량 맞춤이 약하다</a:t>
            </a:r>
          </a:p>
        </p:txBody>
      </p:sp>
      <p:sp>
        <p:nvSpPr>
          <p:cNvPr id="18" name="s2_r3"/>
          <p:cNvSpPr/>
          <p:nvPr/>
        </p:nvSpPr>
        <p:spPr>
          <a:xfrm>
            <a:off x="8229600" y="388620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공공 맞춤·우선구매·적당한 값</a:t>
            </a:r>
          </a:p>
        </p:txBody>
      </p:sp>
      <p:sp>
        <p:nvSpPr>
          <p:cNvPr id="19" name="s3_r0"/>
          <p:cNvSpPr/>
          <p:nvPr/>
        </p:nvSpPr>
        <p:spPr>
          <a:xfrm>
            <a:off x="548640" y="530352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다른 사회적경제 기념품</a:t>
            </a:r>
          </a:p>
        </p:txBody>
      </p:sp>
      <p:sp>
        <p:nvSpPr>
          <p:cNvPr id="20" name="s3_r1"/>
          <p:cNvSpPr/>
          <p:nvPr/>
        </p:nvSpPr>
        <p:spPr>
          <a:xfrm>
            <a:off x="2926080" y="530352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같은 공공 판로</a:t>
            </a:r>
          </a:p>
        </p:txBody>
      </p:sp>
      <p:sp>
        <p:nvSpPr>
          <p:cNvPr id="21" name="s3_r2"/>
          <p:cNvSpPr/>
          <p:nvPr/>
        </p:nvSpPr>
        <p:spPr>
          <a:xfrm>
            <a:off x="5303520" y="530352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재료 이야기가 약하다</a:t>
            </a:r>
          </a:p>
        </p:txBody>
      </p:sp>
      <p:sp>
        <p:nvSpPr>
          <p:cNvPr id="22" name="s3_r3"/>
          <p:cNvSpPr/>
          <p:nvPr/>
        </p:nvSpPr>
        <p:spPr>
          <a:xfrm>
            <a:off x="8229600" y="530352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커피박·폐원단 출처를 상품마다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SWOT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강점·약점·기회·위협</a:t>
            </a:r>
          </a:p>
        </p:txBody>
      </p:sp>
      <p:sp>
        <p:nvSpPr>
          <p:cNvPr id="7" name="s1_q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S  강점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재료를 자활 안에서 얻는다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우선구매 대상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환경 이야기가 분명하다</a:t>
            </a:r>
          </a:p>
        </p:txBody>
      </p:sp>
      <p:sp>
        <p:nvSpPr>
          <p:cNvPr id="8" name="s2_q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W  약점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디자인 역량이 부족하다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커피박 가공 기술이 필요하다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수거 규정이 까다롭다</a:t>
            </a:r>
          </a:p>
        </p:txBody>
      </p:sp>
      <p:sp>
        <p:nvSpPr>
          <p:cNvPr id="9" name="s3_q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O  기회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기관·기업의 ESG 구매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지역 대학 디자인과 협업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지자체 자원순환 정책</a:t>
            </a:r>
          </a:p>
        </p:txBody>
      </p:sp>
      <p:sp>
        <p:nvSpPr>
          <p:cNvPr id="10" name="s4_q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T  위협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값싼 판촉물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디자인이 촌스러우면 안 팔린다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커피박 수거·운반 규정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Ⅳ 타당성 검토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할 수 있는가 — 다섯 가지 검토</a:t>
            </a:r>
          </a:p>
        </p:txBody>
      </p:sp>
      <p:sp>
        <p:nvSpPr>
          <p:cNvPr id="7" name="s1_v"/>
          <p:cNvSpPr/>
          <p:nvPr/>
        </p:nvSpPr>
        <p:spPr>
          <a:xfrm>
            <a:off x="548640" y="192024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8" name="s1_k"/>
          <p:cNvSpPr txBox="1"/>
          <p:nvPr/>
        </p:nvSpPr>
        <p:spPr>
          <a:xfrm>
            <a:off x="1417320" y="192024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수요</a:t>
            </a:r>
          </a:p>
        </p:txBody>
      </p:sp>
      <p:sp>
        <p:nvSpPr>
          <p:cNvPr id="9" name="s1_w"/>
          <p:cNvSpPr txBox="1"/>
          <p:nvPr/>
        </p:nvSpPr>
        <p:spPr>
          <a:xfrm>
            <a:off x="2651760" y="192024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공공 행사 기념품은 늘 있는 구매 · 우선구매 근거</a:t>
            </a:r>
          </a:p>
        </p:txBody>
      </p:sp>
      <p:sp>
        <p:nvSpPr>
          <p:cNvPr id="10" name="s2_v"/>
          <p:cNvSpPr/>
          <p:nvPr/>
        </p:nvSpPr>
        <p:spPr>
          <a:xfrm>
            <a:off x="548640" y="278892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11" name="s2_k"/>
          <p:cNvSpPr txBox="1"/>
          <p:nvPr/>
        </p:nvSpPr>
        <p:spPr>
          <a:xfrm>
            <a:off x="1417320" y="278892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기술</a:t>
            </a:r>
          </a:p>
        </p:txBody>
      </p:sp>
      <p:sp>
        <p:nvSpPr>
          <p:cNvPr id="12" name="s2_w"/>
          <p:cNvSpPr txBox="1"/>
          <p:nvPr/>
        </p:nvSpPr>
        <p:spPr>
          <a:xfrm>
            <a:off x="2651760" y="278892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커피박 가공(건조·성형)은 배워야 한다 — 시범 석 달 동안 방법과 내구성을 기록</a:t>
            </a:r>
          </a:p>
        </p:txBody>
      </p:sp>
      <p:sp>
        <p:nvSpPr>
          <p:cNvPr id="13" name="s3_v"/>
          <p:cNvSpPr/>
          <p:nvPr/>
        </p:nvSpPr>
        <p:spPr>
          <a:xfrm>
            <a:off x="548640" y="365760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4" name="s3_k"/>
          <p:cNvSpPr txBox="1"/>
          <p:nvPr/>
        </p:nvSpPr>
        <p:spPr>
          <a:xfrm>
            <a:off x="1417320" y="365760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자금</a:t>
            </a:r>
          </a:p>
        </p:txBody>
      </p:sp>
      <p:sp>
        <p:nvSpPr>
          <p:cNvPr id="15" name="s3_w"/>
          <p:cNvSpPr txBox="1"/>
          <p:nvPr/>
        </p:nvSpPr>
        <p:spPr>
          <a:xfrm>
            <a:off x="2651760" y="365760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설비 3백만~8백만 원으로 작게 시작</a:t>
            </a:r>
          </a:p>
        </p:txBody>
      </p:sp>
      <p:sp>
        <p:nvSpPr>
          <p:cNvPr id="16" name="s4_v"/>
          <p:cNvSpPr/>
          <p:nvPr/>
        </p:nvSpPr>
        <p:spPr>
          <a:xfrm>
            <a:off x="548640" y="4526279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7" name="s4_k"/>
          <p:cNvSpPr txBox="1"/>
          <p:nvPr/>
        </p:nvSpPr>
        <p:spPr>
          <a:xfrm>
            <a:off x="1417320" y="4526279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인력</a:t>
            </a:r>
          </a:p>
        </p:txBody>
      </p:sp>
      <p:sp>
        <p:nvSpPr>
          <p:cNvPr id="18" name="s4_w"/>
          <p:cNvSpPr txBox="1"/>
          <p:nvPr/>
        </p:nvSpPr>
        <p:spPr>
          <a:xfrm>
            <a:off x="2651760" y="4526279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참여자 4~6명 + 디자인 전문인력 1명</a:t>
            </a:r>
          </a:p>
        </p:txBody>
      </p:sp>
      <p:sp>
        <p:nvSpPr>
          <p:cNvPr id="19" name="s5_v"/>
          <p:cNvSpPr/>
          <p:nvPr/>
        </p:nvSpPr>
        <p:spPr>
          <a:xfrm>
            <a:off x="548640" y="539496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20" name="s5_k"/>
          <p:cNvSpPr txBox="1"/>
          <p:nvPr/>
        </p:nvSpPr>
        <p:spPr>
          <a:xfrm>
            <a:off x="1417320" y="539496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제도</a:t>
            </a:r>
          </a:p>
        </p:txBody>
      </p:sp>
      <p:sp>
        <p:nvSpPr>
          <p:cNvPr id="21" name="s5_w"/>
          <p:cNvSpPr txBox="1"/>
          <p:nvPr/>
        </p:nvSpPr>
        <p:spPr>
          <a:xfrm>
            <a:off x="2651760" y="539496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커피박은 생활폐기물이라 아무나 수거·운반할 수 없다 — 자활 카페 사업단 자체 발생분부터, 넓힐 땐 허가 업체와 협력</a:t>
            </a:r>
          </a:p>
        </p:txBody>
      </p:sp>
      <p:pic>
        <p:nvPicPr>
          <p:cNvPr id="22" name="s6_ch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2377440"/>
            <a:ext cx="3118627" cy="420624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Ⅴ 사업 내용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무엇을, 어떻게 만드나</a:t>
            </a:r>
          </a:p>
        </p:txBody>
      </p:sp>
      <p:sp>
        <p:nvSpPr>
          <p:cNvPr id="7" name="s1_p0"/>
          <p:cNvSpPr/>
          <p:nvPr/>
        </p:nvSpPr>
        <p:spPr>
          <a:xfrm>
            <a:off x="54864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커피박 미니 화분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커피박 성형 · 「재료 출처 카드」 동봉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기관 행사 · 행사 단위</a:t>
            </a:r>
          </a:p>
        </p:txBody>
      </p:sp>
      <p:sp>
        <p:nvSpPr>
          <p:cNvPr id="8" name="s1_p1"/>
          <p:cNvSpPr/>
          <p:nvPr/>
        </p:nvSpPr>
        <p:spPr>
          <a:xfrm>
            <a:off x="431292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폐원단 파우치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행사 로고 인쇄 · 소량 맞춤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기관·기업 · 주문 생산</a:t>
            </a:r>
          </a:p>
        </p:txBody>
      </p:sp>
      <p:sp>
        <p:nvSpPr>
          <p:cNvPr id="9" name="s1_p2"/>
          <p:cNvSpPr/>
          <p:nvPr/>
        </p:nvSpPr>
        <p:spPr>
          <a:xfrm>
            <a:off x="807720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행사 맞춤 키링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이름·날짜 · 작고 싸다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기관 행사 · 행사 단위</a:t>
            </a:r>
          </a:p>
        </p:txBody>
      </p:sp>
      <p:sp>
        <p:nvSpPr>
          <p:cNvPr id="10" name="s2_f"/>
          <p:cNvSpPr/>
          <p:nvPr/>
        </p:nvSpPr>
        <p:spPr>
          <a:xfrm>
            <a:off x="548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  재료 모으기(카페 사업단 커피박·폐원단)</a:t>
            </a:r>
          </a:p>
        </p:txBody>
      </p:sp>
      <p:sp>
        <p:nvSpPr>
          <p:cNvPr id="11" name="s3_f"/>
          <p:cNvSpPr/>
          <p:nvPr/>
        </p:nvSpPr>
        <p:spPr>
          <a:xfrm>
            <a:off x="2834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  건조·세척·가공</a:t>
            </a:r>
          </a:p>
        </p:txBody>
      </p:sp>
      <p:sp>
        <p:nvSpPr>
          <p:cNvPr id="12" name="s3_ar"/>
          <p:cNvSpPr/>
          <p:nvPr/>
        </p:nvSpPr>
        <p:spPr>
          <a:xfrm rot="5400000">
            <a:off x="2532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s4_f"/>
          <p:cNvSpPr/>
          <p:nvPr/>
        </p:nvSpPr>
        <p:spPr>
          <a:xfrm>
            <a:off x="5120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  디자인대로 만들기</a:t>
            </a:r>
          </a:p>
        </p:txBody>
      </p:sp>
      <p:sp>
        <p:nvSpPr>
          <p:cNvPr id="14" name="s4_ar"/>
          <p:cNvSpPr/>
          <p:nvPr/>
        </p:nvSpPr>
        <p:spPr>
          <a:xfrm rot="5400000">
            <a:off x="4818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5_f"/>
          <p:cNvSpPr/>
          <p:nvPr/>
        </p:nvSpPr>
        <p:spPr>
          <a:xfrm>
            <a:off x="7406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  포장 + 재료 출처 카드</a:t>
            </a:r>
          </a:p>
        </p:txBody>
      </p:sp>
      <p:sp>
        <p:nvSpPr>
          <p:cNvPr id="16" name="s5_ar"/>
          <p:cNvSpPr/>
          <p:nvPr/>
        </p:nvSpPr>
        <p:spPr>
          <a:xfrm rot="5400000">
            <a:off x="7104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s6_f"/>
          <p:cNvSpPr/>
          <p:nvPr/>
        </p:nvSpPr>
        <p:spPr>
          <a:xfrm>
            <a:off x="9692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  납품·반응 기록</a:t>
            </a:r>
          </a:p>
        </p:txBody>
      </p:sp>
      <p:sp>
        <p:nvSpPr>
          <p:cNvPr id="18" name="s6_ar"/>
          <p:cNvSpPr/>
          <p:nvPr/>
        </p:nvSpPr>
        <p:spPr>
          <a:xfrm rot="5400000">
            <a:off x="9390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① 기술력을 키운다</a:t>
            </a:r>
          </a:p>
        </p:txBody>
      </p:sp>
      <p:sp>
        <p:nvSpPr>
          <p:cNvPr id="7" name="s1_a"/>
          <p:cNvSpPr/>
          <p:nvPr/>
        </p:nvSpPr>
        <p:spPr>
          <a:xfrm>
            <a:off x="548640" y="192024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디자인 역량</a:t>
            </a:r>
          </a:p>
        </p:txBody>
      </p:sp>
      <p:sp>
        <p:nvSpPr>
          <p:cNvPr id="8" name="s1_b"/>
          <p:cNvSpPr/>
          <p:nvPr/>
        </p:nvSpPr>
        <p:spPr>
          <a:xfrm>
            <a:off x="3383280" y="192024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촌스러우면 안 팔린다 — 디자인이 곧 값이다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디자인 전문인력 + 지역 대학 디자인과와 해마다 공동 과제</a:t>
            </a:r>
          </a:p>
        </p:txBody>
      </p:sp>
      <p:sp>
        <p:nvSpPr>
          <p:cNvPr id="9" name="s1_t"/>
          <p:cNvSpPr/>
          <p:nvPr/>
        </p:nvSpPr>
        <p:spPr>
          <a:xfrm>
            <a:off x="9509760" y="192024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차 대표 디자인 3종</a:t>
            </a:r>
          </a:p>
        </p:txBody>
      </p:sp>
      <p:sp>
        <p:nvSpPr>
          <p:cNvPr id="10" name="s2_a"/>
          <p:cNvSpPr/>
          <p:nvPr/>
        </p:nvSpPr>
        <p:spPr>
          <a:xfrm>
            <a:off x="548640" y="338328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재료 가공 기술</a:t>
            </a:r>
          </a:p>
        </p:txBody>
      </p:sp>
      <p:sp>
        <p:nvSpPr>
          <p:cNvPr id="11" name="s2_b"/>
          <p:cNvSpPr/>
          <p:nvPr/>
        </p:nvSpPr>
        <p:spPr>
          <a:xfrm>
            <a:off x="3383280" y="338328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냄새·곰팡이·깨짐이 생기면 반품된다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건조 온도·배합 비율을 시험하고 기록 — 가공법 표준서</a:t>
            </a:r>
          </a:p>
        </p:txBody>
      </p:sp>
      <p:sp>
        <p:nvSpPr>
          <p:cNvPr id="12" name="s2_t"/>
          <p:cNvSpPr/>
          <p:nvPr/>
        </p:nvSpPr>
        <p:spPr>
          <a:xfrm>
            <a:off x="9509760" y="338328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시범 석 달 안</a:t>
            </a:r>
          </a:p>
        </p:txBody>
      </p:sp>
      <p:sp>
        <p:nvSpPr>
          <p:cNvPr id="13" name="s3_a"/>
          <p:cNvSpPr/>
          <p:nvPr/>
        </p:nvSpPr>
        <p:spPr>
          <a:xfrm>
            <a:off x="548640" y="484632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디자인 등록(특허청)</a:t>
            </a:r>
          </a:p>
        </p:txBody>
      </p:sp>
      <p:sp>
        <p:nvSpPr>
          <p:cNvPr id="14" name="s3_b"/>
          <p:cNvSpPr/>
          <p:nvPr/>
        </p:nvSpPr>
        <p:spPr>
          <a:xfrm>
            <a:off x="3383280" y="484632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잘 팔리는 디자인을 남이 베끼지 못하게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대표 디자인 디자인 등록 출원</a:t>
            </a:r>
          </a:p>
        </p:txBody>
      </p:sp>
      <p:sp>
        <p:nvSpPr>
          <p:cNvPr id="15" name="s3_t"/>
          <p:cNvSpPr/>
          <p:nvPr/>
        </p:nvSpPr>
        <p:spPr>
          <a:xfrm>
            <a:off x="9509760" y="484632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2년 차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② 특화 · ③ 인기 상품</a:t>
            </a:r>
          </a:p>
        </p:txBody>
      </p:sp>
      <p:sp>
        <p:nvSpPr>
          <p:cNvPr id="7" name="s1_sp0"/>
          <p:cNvSpPr/>
          <p:nvPr/>
        </p:nvSpPr>
        <p:spPr>
          <a:xfrm>
            <a:off x="548640" y="192024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상품마다 재료 출처 카드(카페 이름·양)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기관이 「우리가 줄인 쓰레기」를 말할 수 있다</a:t>
            </a:r>
          </a:p>
        </p:txBody>
      </p:sp>
      <p:sp>
        <p:nvSpPr>
          <p:cNvPr id="8" name="s1_sp1"/>
          <p:cNvSpPr/>
          <p:nvPr/>
        </p:nvSpPr>
        <p:spPr>
          <a:xfrm>
            <a:off x="548640" y="338328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행사 이름·로고 소량 맞춤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판촉물 업체는 최소 수량이 크다 — 작은 행사도 받는다</a:t>
            </a:r>
          </a:p>
        </p:txBody>
      </p:sp>
      <p:sp>
        <p:nvSpPr>
          <p:cNvPr id="9" name="s1_sp2"/>
          <p:cNvSpPr/>
          <p:nvPr/>
        </p:nvSpPr>
        <p:spPr>
          <a:xfrm>
            <a:off x="548640" y="484632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우선구매 대상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기관이 사기 쉽고 실적이 된다</a:t>
            </a:r>
          </a:p>
        </p:txBody>
      </p:sp>
      <p:sp>
        <p:nvSpPr>
          <p:cNvPr id="10" name="s2_n"/>
          <p:cNvSpPr/>
          <p:nvPr/>
        </p:nvSpPr>
        <p:spPr>
          <a:xfrm>
            <a:off x="5760720" y="1920240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11" name="s2_d"/>
          <p:cNvSpPr txBox="1"/>
          <p:nvPr/>
        </p:nvSpPr>
        <p:spPr>
          <a:xfrm>
            <a:off x="6492240" y="1847088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시제품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후보 3개를 작게 만들어 시식·시연 — 무엇을 왜 골랐는지 적는다</a:t>
            </a:r>
          </a:p>
        </p:txBody>
      </p:sp>
      <p:sp>
        <p:nvSpPr>
          <p:cNvPr id="12" name="s3_n"/>
          <p:cNvSpPr/>
          <p:nvPr/>
        </p:nvSpPr>
        <p:spPr>
          <a:xfrm>
            <a:off x="5760720" y="2807208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3" name="s3_d"/>
          <p:cNvSpPr txBox="1"/>
          <p:nvPr/>
        </p:nvSpPr>
        <p:spPr>
          <a:xfrm>
            <a:off x="6492240" y="2734056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반응 재기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한 달 동안 판매량·재주문·댓글을 상품마다 따로 센다</a:t>
            </a:r>
          </a:p>
        </p:txBody>
      </p:sp>
      <p:sp>
        <p:nvSpPr>
          <p:cNvPr id="14" name="s4_n"/>
          <p:cNvSpPr/>
          <p:nvPr/>
        </p:nvSpPr>
        <p:spPr>
          <a:xfrm>
            <a:off x="5760720" y="3694176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4_d"/>
          <p:cNvSpPr txBox="1"/>
          <p:nvPr/>
        </p:nvSpPr>
        <p:spPr>
          <a:xfrm>
            <a:off x="6492240" y="3621024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고르기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잘 나간 1개를 대표 상품으로 — 포장·이름·이야기를 몰아 준다</a:t>
            </a:r>
          </a:p>
        </p:txBody>
      </p:sp>
      <p:sp>
        <p:nvSpPr>
          <p:cNvPr id="16" name="s5_n"/>
          <p:cNvSpPr/>
          <p:nvPr/>
        </p:nvSpPr>
        <p:spPr>
          <a:xfrm>
            <a:off x="5760720" y="4581144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7" name="s5_d"/>
          <p:cNvSpPr txBox="1"/>
          <p:nvPr/>
        </p:nvSpPr>
        <p:spPr>
          <a:xfrm>
            <a:off x="6492240" y="4507992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고치기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대표 상품은 매달 한 군데씩 고친다(맛·크기·포장·값) — 고친 뒤 다시 잰다</a:t>
            </a:r>
          </a:p>
        </p:txBody>
      </p:sp>
      <p:sp>
        <p:nvSpPr>
          <p:cNvPr id="18" name="s6_n"/>
          <p:cNvSpPr/>
          <p:nvPr/>
        </p:nvSpPr>
        <p:spPr>
          <a:xfrm>
            <a:off x="5760720" y="5468112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9" name="s6_d"/>
          <p:cNvSpPr txBox="1"/>
          <p:nvPr/>
        </p:nvSpPr>
        <p:spPr>
          <a:xfrm>
            <a:off x="6492240" y="5394960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분기마다 새 상품 1개 시험 · 석 달 안 팔린 상품은 접는다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④ 협업으로 키우는 브랜드</a:t>
            </a:r>
          </a:p>
        </p:txBody>
      </p:sp>
      <p:sp>
        <p:nvSpPr>
          <p:cNvPr id="7" name="s1_hub"/>
          <p:cNvSpPr/>
          <p:nvPr/>
        </p:nvSpPr>
        <p:spPr>
          <a:xfrm>
            <a:off x="4297680" y="3063240"/>
            <a:ext cx="3566160" cy="146304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공공 기념품·업사이클 굿즈</a:t>
            </a:r>
          </a:p>
        </p:txBody>
      </p:sp>
      <p:sp>
        <p:nvSpPr>
          <p:cNvPr id="8" name="s2_co"/>
          <p:cNvSpPr/>
          <p:nvPr/>
        </p:nvSpPr>
        <p:spPr>
          <a:xfrm>
            <a:off x="5486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카페 자활사업단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커피박 수거(치워 줌)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재료</a:t>
            </a:r>
          </a:p>
        </p:txBody>
      </p:sp>
      <p:sp>
        <p:nvSpPr>
          <p:cNvPr id="9" name="s3_co"/>
          <p:cNvSpPr/>
          <p:nvPr/>
        </p:nvSpPr>
        <p:spPr>
          <a:xfrm>
            <a:off x="80924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지역 대학 디자인과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실제 판매 과제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새 디자인</a:t>
            </a:r>
          </a:p>
        </p:txBody>
      </p:sp>
      <p:sp>
        <p:nvSpPr>
          <p:cNvPr id="10" name="s4_co"/>
          <p:cNvSpPr/>
          <p:nvPr/>
        </p:nvSpPr>
        <p:spPr>
          <a:xfrm>
            <a:off x="5486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지역 작가·캐릭터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한정판 협업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화제·팬</a:t>
            </a:r>
          </a:p>
        </p:txBody>
      </p:sp>
      <p:sp>
        <p:nvSpPr>
          <p:cNvPr id="11" name="s5_co"/>
          <p:cNvSpPr/>
          <p:nvPr/>
        </p:nvSpPr>
        <p:spPr>
          <a:xfrm>
            <a:off x="80924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기업 사회공헌팀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임직원 기념품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대량 주문</a:t>
            </a:r>
          </a:p>
        </p:txBody>
      </p:sp>
      <p:sp>
        <p:nvSpPr>
          <p:cNvPr id="12" name="s6_br"/>
          <p:cNvSpPr txBox="1"/>
          <p:nvPr/>
        </p:nvSpPr>
        <p:spPr>
          <a:xfrm>
            <a:off x="548640" y="6108192"/>
            <a:ext cx="11064240" cy="566928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「다시 쓰는 기념품」 같은 한 이름 아래 상품마다 재료 출처 카드를 붙입니다. 이야기가 곧 브랜드입니다. 작가 협업 한정판은 화제를 만들고 대표 디자인은 등록해 지킵니다.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Ⅶ 판매·홍보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어디에, 어떻게 파나</a:t>
            </a:r>
          </a:p>
        </p:txBody>
      </p:sp>
      <p:sp>
        <p:nvSpPr>
          <p:cNvPr id="7" name="s1_when"/>
          <p:cNvSpPr/>
          <p:nvPr/>
        </p:nvSpPr>
        <p:spPr>
          <a:xfrm>
            <a:off x="548640" y="1920240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1~3개월</a:t>
            </a:r>
          </a:p>
        </p:txBody>
      </p:sp>
      <p:sp>
        <p:nvSpPr>
          <p:cNvPr id="8" name="s1_how"/>
          <p:cNvSpPr/>
          <p:nvPr/>
        </p:nvSpPr>
        <p:spPr>
          <a:xfrm>
            <a:off x="2194560" y="1920240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지자체 행사 기념품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견본 3종 + 재료 출처 카드 · 행사 담당</a:t>
            </a:r>
          </a:p>
        </p:txBody>
      </p:sp>
      <p:sp>
        <p:nvSpPr>
          <p:cNvPr id="9" name="s1_goal"/>
          <p:cNvSpPr/>
          <p:nvPr/>
        </p:nvSpPr>
        <p:spPr>
          <a:xfrm>
            <a:off x="9052560" y="1920240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행사 1건 납품</a:t>
            </a:r>
          </a:p>
        </p:txBody>
      </p:sp>
      <p:sp>
        <p:nvSpPr>
          <p:cNvPr id="10" name="s2_when"/>
          <p:cNvSpPr/>
          <p:nvPr/>
        </p:nvSpPr>
        <p:spPr>
          <a:xfrm>
            <a:off x="548640" y="2852928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6개월~</a:t>
            </a:r>
          </a:p>
        </p:txBody>
      </p:sp>
      <p:sp>
        <p:nvSpPr>
          <p:cNvPr id="11" name="s2_how"/>
          <p:cNvSpPr/>
          <p:nvPr/>
        </p:nvSpPr>
        <p:spPr>
          <a:xfrm>
            <a:off x="2194560" y="2852928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기업 사회공헌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ESG 담당 제안서</a:t>
            </a:r>
          </a:p>
        </p:txBody>
      </p:sp>
      <p:sp>
        <p:nvSpPr>
          <p:cNvPr id="12" name="s2_goal"/>
          <p:cNvSpPr/>
          <p:nvPr/>
        </p:nvSpPr>
        <p:spPr>
          <a:xfrm>
            <a:off x="9052560" y="2852928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기업 2곳</a:t>
            </a:r>
          </a:p>
        </p:txBody>
      </p:sp>
      <p:sp>
        <p:nvSpPr>
          <p:cNvPr id="13" name="s3_when"/>
          <p:cNvSpPr/>
          <p:nvPr/>
        </p:nvSpPr>
        <p:spPr>
          <a:xfrm>
            <a:off x="548640" y="3785616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9~10월</a:t>
            </a:r>
          </a:p>
        </p:txBody>
      </p:sp>
      <p:sp>
        <p:nvSpPr>
          <p:cNvPr id="14" name="s3_how"/>
          <p:cNvSpPr/>
          <p:nvPr/>
        </p:nvSpPr>
        <p:spPr>
          <a:xfrm>
            <a:off x="2194560" y="3785616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자활 박람회·축제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부스</a:t>
            </a:r>
          </a:p>
        </p:txBody>
      </p:sp>
      <p:sp>
        <p:nvSpPr>
          <p:cNvPr id="15" name="s3_goal"/>
          <p:cNvSpPr/>
          <p:nvPr/>
        </p:nvSpPr>
        <p:spPr>
          <a:xfrm>
            <a:off x="9052560" y="3785616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판매·주문 받기</a:t>
            </a:r>
          </a:p>
        </p:txBody>
      </p:sp>
      <p:sp>
        <p:nvSpPr>
          <p:cNvPr id="16" name="s4_when"/>
          <p:cNvSpPr/>
          <p:nvPr/>
        </p:nvSpPr>
        <p:spPr>
          <a:xfrm>
            <a:off x="548640" y="4718304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6개월~</a:t>
            </a:r>
          </a:p>
        </p:txBody>
      </p:sp>
      <p:sp>
        <p:nvSpPr>
          <p:cNvPr id="17" name="s4_how"/>
          <p:cNvSpPr/>
          <p:nvPr/>
        </p:nvSpPr>
        <p:spPr>
          <a:xfrm>
            <a:off x="2194560" y="4718304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온라인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아이디어 04 스토어</a:t>
            </a:r>
          </a:p>
        </p:txBody>
      </p:sp>
      <p:sp>
        <p:nvSpPr>
          <p:cNvPr id="18" name="s4_goal"/>
          <p:cNvSpPr/>
          <p:nvPr/>
        </p:nvSpPr>
        <p:spPr>
          <a:xfrm>
            <a:off x="9052560" y="4718304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상시 판매</a:t>
            </a:r>
          </a:p>
        </p:txBody>
      </p:sp>
      <p:sp>
        <p:nvSpPr>
          <p:cNvPr id="19" name="s5_price"/>
          <p:cNvSpPr/>
          <p:nvPr/>
        </p:nvSpPr>
        <p:spPr>
          <a:xfrm>
            <a:off x="548640" y="56692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가격 전략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판촉물 업체보다 조금 비싸게, 업사이클 브랜드보다 싸게 둡니다. 맞춤 인쇄와 소량 주문은 따로 받습니다. 재료비가 낮아 디자인·손질 시간이 원가의 대부분이므로 시범 때 시간을 재서 값을 정합니다.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Ⅸ 추진 일정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언제, 누가, 무엇으로 확인하나</a:t>
            </a:r>
          </a:p>
        </p:txBody>
      </p:sp>
      <p:sp>
        <p:nvSpPr>
          <p:cNvPr id="7" name="axis"/>
          <p:cNvSpPr/>
          <p:nvPr/>
        </p:nvSpPr>
        <p:spPr>
          <a:xfrm>
            <a:off x="548640" y="2514600"/>
            <a:ext cx="11064240" cy="73152"/>
          </a:xfrm>
          <a:prstGeom prst="rect">
            <a:avLst/>
          </a:prstGeom>
          <a:solidFill>
            <a:srgbClr val="E3D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when"/>
          <p:cNvSpPr/>
          <p:nvPr/>
        </p:nvSpPr>
        <p:spPr>
          <a:xfrm>
            <a:off x="548640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0~3개월</a:t>
            </a:r>
          </a:p>
        </p:txBody>
      </p:sp>
      <p:sp>
        <p:nvSpPr>
          <p:cNvPr id="9" name="s1_what"/>
          <p:cNvSpPr/>
          <p:nvPr/>
        </p:nvSpPr>
        <p:spPr>
          <a:xfrm>
            <a:off x="548640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디자인 3종 · 가공법 시험 · 지자체 행사 1건 납품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디자인 전문인력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납품 + 반품 0</a:t>
            </a:r>
          </a:p>
        </p:txBody>
      </p:sp>
      <p:sp>
        <p:nvSpPr>
          <p:cNvPr id="10" name="s2_when"/>
          <p:cNvSpPr/>
          <p:nvPr/>
        </p:nvSpPr>
        <p:spPr>
          <a:xfrm>
            <a:off x="2798064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4~6개월</a:t>
            </a:r>
          </a:p>
        </p:txBody>
      </p:sp>
      <p:sp>
        <p:nvSpPr>
          <p:cNvPr id="11" name="s2_what"/>
          <p:cNvSpPr/>
          <p:nvPr/>
        </p:nvSpPr>
        <p:spPr>
          <a:xfrm>
            <a:off x="2798064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대학 공동 과제 · 기업 제안 3곳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사업단장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기업 1곳 계약</a:t>
            </a:r>
          </a:p>
        </p:txBody>
      </p:sp>
      <p:sp>
        <p:nvSpPr>
          <p:cNvPr id="12" name="s3_when"/>
          <p:cNvSpPr/>
          <p:nvPr/>
        </p:nvSpPr>
        <p:spPr>
          <a:xfrm>
            <a:off x="5047488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7~12개월</a:t>
            </a:r>
          </a:p>
        </p:txBody>
      </p:sp>
      <p:sp>
        <p:nvSpPr>
          <p:cNvPr id="13" name="s3_what"/>
          <p:cNvSpPr/>
          <p:nvPr/>
        </p:nvSpPr>
        <p:spPr>
          <a:xfrm>
            <a:off x="5047488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행사 맞춤 주문 체계 · 온라인 입점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사업단장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월 매출 목표 50%</a:t>
            </a:r>
          </a:p>
        </p:txBody>
      </p:sp>
      <p:sp>
        <p:nvSpPr>
          <p:cNvPr id="14" name="s4_when"/>
          <p:cNvSpPr/>
          <p:nvPr/>
        </p:nvSpPr>
        <p:spPr>
          <a:xfrm>
            <a:off x="7296912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2년 차</a:t>
            </a:r>
          </a:p>
        </p:txBody>
      </p:sp>
      <p:sp>
        <p:nvSpPr>
          <p:cNvPr id="15" name="s4_what"/>
          <p:cNvSpPr/>
          <p:nvPr/>
        </p:nvSpPr>
        <p:spPr>
          <a:xfrm>
            <a:off x="7296912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자활기업 인정 · 디자인 등록 · 작가 한정판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등록 출원 1건</a:t>
            </a:r>
          </a:p>
        </p:txBody>
      </p:sp>
      <p:sp>
        <p:nvSpPr>
          <p:cNvPr id="16" name="s5_when"/>
          <p:cNvSpPr/>
          <p:nvPr/>
        </p:nvSpPr>
        <p:spPr>
          <a:xfrm>
            <a:off x="9546336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차</a:t>
            </a:r>
          </a:p>
        </p:txBody>
      </p:sp>
      <p:sp>
        <p:nvSpPr>
          <p:cNvPr id="17" name="s5_what"/>
          <p:cNvSpPr/>
          <p:nvPr/>
        </p:nvSpPr>
        <p:spPr>
          <a:xfrm>
            <a:off x="9546336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기관 정기 거래 · 재료 수거처 넓히기(허가 업체 협력)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자립 매출 도달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 재무 계획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돈 — 얼마 들고, 언제 스스로 서나</a:t>
            </a:r>
          </a:p>
        </p:txBody>
      </p:sp>
      <p:sp>
        <p:nvSpPr>
          <p:cNvPr id="7" name="s1_budget"/>
          <p:cNvSpPr/>
          <p:nvPr/>
        </p:nvSpPr>
        <p:spPr>
          <a:xfrm>
            <a:off x="548640" y="1920240"/>
            <a:ext cx="393192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2,532만원 ~ 1억 8,905만원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인건비 = 자활근로·한시적 인건비(p.101·p.128)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설비 = 자활기금 융자(1억 이내 · 연 3% p.134)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운영비·재료비 = 사업 매출</a:t>
            </a:r>
          </a:p>
        </p:txBody>
      </p:sp>
      <p:graphicFrame>
        <p:nvGraphicFramePr>
          <p:cNvPr id="8" name="s2_chart"/>
          <p:cNvGraphicFramePr>
            <a:graphicFrameLocks noGrp="1"/>
          </p:cNvGraphicFramePr>
          <p:nvPr/>
        </p:nvGraphicFramePr>
        <p:xfrm>
          <a:off x="4754880" y="1828800"/>
          <a:ext cx="6858000" cy="384048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9" name="s3_goal"/>
          <p:cNvSpPr txBox="1"/>
          <p:nvPr/>
        </p:nvSpPr>
        <p:spPr>
          <a:xfrm>
            <a:off x="548640" y="5852160"/>
            <a:ext cx="11064240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→ 3년 안에 월 1,629만원을 목표로(1년 차 50% · 2년 차 75% · 3년 차 100%)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Ⅺ 성과 목표 · Ⅻ 사회적 가치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무엇으로 성공을 재나</a:t>
            </a:r>
          </a:p>
        </p:txBody>
      </p:sp>
      <p:sp>
        <p:nvSpPr>
          <p:cNvPr id="7" name="s1_k"/>
          <p:cNvSpPr/>
          <p:nvPr/>
        </p:nvSpPr>
        <p:spPr>
          <a:xfrm>
            <a:off x="548640" y="192024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기관·기업 거래처</a:t>
            </a:r>
          </a:p>
        </p:txBody>
      </p:sp>
      <p:sp>
        <p:nvSpPr>
          <p:cNvPr id="8" name="s1_o"/>
          <p:cNvSpPr/>
          <p:nvPr/>
        </p:nvSpPr>
        <p:spPr>
          <a:xfrm>
            <a:off x="3566160" y="192024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3곳</a:t>
            </a:r>
          </a:p>
        </p:txBody>
      </p:sp>
      <p:sp>
        <p:nvSpPr>
          <p:cNvPr id="9" name="s1_t"/>
          <p:cNvSpPr/>
          <p:nvPr/>
        </p:nvSpPr>
        <p:spPr>
          <a:xfrm>
            <a:off x="5394960" y="192024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12곳</a:t>
            </a:r>
          </a:p>
        </p:txBody>
      </p:sp>
      <p:sp>
        <p:nvSpPr>
          <p:cNvPr id="10" name="s2_k"/>
          <p:cNvSpPr/>
          <p:nvPr/>
        </p:nvSpPr>
        <p:spPr>
          <a:xfrm>
            <a:off x="548640" y="278892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되살린 재료</a:t>
            </a:r>
          </a:p>
        </p:txBody>
      </p:sp>
      <p:sp>
        <p:nvSpPr>
          <p:cNvPr id="11" name="s2_o"/>
          <p:cNvSpPr/>
          <p:nvPr/>
        </p:nvSpPr>
        <p:spPr>
          <a:xfrm>
            <a:off x="3566160" y="278892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기록 시작</a:t>
            </a:r>
          </a:p>
        </p:txBody>
      </p:sp>
      <p:sp>
        <p:nvSpPr>
          <p:cNvPr id="12" name="s2_t"/>
          <p:cNvSpPr/>
          <p:nvPr/>
        </p:nvSpPr>
        <p:spPr>
          <a:xfrm>
            <a:off x="5394960" y="278892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연 1톤</a:t>
            </a:r>
          </a:p>
        </p:txBody>
      </p:sp>
      <p:sp>
        <p:nvSpPr>
          <p:cNvPr id="13" name="s3_k"/>
          <p:cNvSpPr/>
          <p:nvPr/>
        </p:nvSpPr>
        <p:spPr>
          <a:xfrm>
            <a:off x="548640" y="365760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재주문율</a:t>
            </a:r>
          </a:p>
        </p:txBody>
      </p:sp>
      <p:sp>
        <p:nvSpPr>
          <p:cNvPr id="14" name="s3_o"/>
          <p:cNvSpPr/>
          <p:nvPr/>
        </p:nvSpPr>
        <p:spPr>
          <a:xfrm>
            <a:off x="3566160" y="365760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40%</a:t>
            </a:r>
          </a:p>
        </p:txBody>
      </p:sp>
      <p:sp>
        <p:nvSpPr>
          <p:cNvPr id="15" name="s3_t"/>
          <p:cNvSpPr/>
          <p:nvPr/>
        </p:nvSpPr>
        <p:spPr>
          <a:xfrm>
            <a:off x="5394960" y="365760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60%</a:t>
            </a:r>
          </a:p>
        </p:txBody>
      </p:sp>
      <p:sp>
        <p:nvSpPr>
          <p:cNvPr id="16" name="s4_k"/>
          <p:cNvSpPr/>
          <p:nvPr/>
        </p:nvSpPr>
        <p:spPr>
          <a:xfrm>
            <a:off x="548640" y="4526279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대표 디자인 등록</a:t>
            </a:r>
          </a:p>
        </p:txBody>
      </p:sp>
      <p:sp>
        <p:nvSpPr>
          <p:cNvPr id="17" name="s4_o"/>
          <p:cNvSpPr/>
          <p:nvPr/>
        </p:nvSpPr>
        <p:spPr>
          <a:xfrm>
            <a:off x="3566160" y="4526279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—</a:t>
            </a:r>
          </a:p>
        </p:txBody>
      </p:sp>
      <p:sp>
        <p:nvSpPr>
          <p:cNvPr id="18" name="s4_t"/>
          <p:cNvSpPr/>
          <p:nvPr/>
        </p:nvSpPr>
        <p:spPr>
          <a:xfrm>
            <a:off x="5394960" y="4526279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2건</a:t>
            </a:r>
          </a:p>
        </p:txBody>
      </p:sp>
      <p:sp>
        <p:nvSpPr>
          <p:cNvPr id="19" name="s5_soc"/>
          <p:cNvSpPr/>
          <p:nvPr/>
        </p:nvSpPr>
        <p:spPr>
          <a:xfrm>
            <a:off x="7589520" y="1920240"/>
            <a:ext cx="402336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사회적 가치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일자리 — 참여자 4~6명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자원순환 — 되살린 커피박·원단 kg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공공 구매 연결 — 우선구매 실적 금액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ⅩⅢ 위험 관리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막힐 곳과 미리 세운 대응</a:t>
            </a:r>
          </a:p>
        </p:txBody>
      </p:sp>
      <p:sp>
        <p:nvSpPr>
          <p:cNvPr id="7" name="s1_r"/>
          <p:cNvSpPr/>
          <p:nvPr/>
        </p:nvSpPr>
        <p:spPr>
          <a:xfrm>
            <a:off x="548640" y="1920240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커피박 수거 규정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높음 · 영향 큼</a:t>
            </a:r>
          </a:p>
        </p:txBody>
      </p:sp>
      <p:sp>
        <p:nvSpPr>
          <p:cNvPr id="8" name="s1_d"/>
          <p:cNvSpPr/>
          <p:nvPr/>
        </p:nvSpPr>
        <p:spPr>
          <a:xfrm>
            <a:off x="3566160" y="1920240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 카페 자체 발생분부터 · 넓힐 땐 허가 업체 협력</a:t>
            </a:r>
          </a:p>
        </p:txBody>
      </p:sp>
      <p:sp>
        <p:nvSpPr>
          <p:cNvPr id="9" name="s1_s"/>
          <p:cNvSpPr/>
          <p:nvPr/>
        </p:nvSpPr>
        <p:spPr>
          <a:xfrm>
            <a:off x="8778240" y="1920240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수거처 수</a:t>
            </a:r>
          </a:p>
        </p:txBody>
      </p:sp>
      <p:sp>
        <p:nvSpPr>
          <p:cNvPr id="10" name="s2_r"/>
          <p:cNvSpPr/>
          <p:nvPr/>
        </p:nvSpPr>
        <p:spPr>
          <a:xfrm>
            <a:off x="548640" y="2999232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디자인이 안 팔림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큼</a:t>
            </a:r>
          </a:p>
        </p:txBody>
      </p:sp>
      <p:sp>
        <p:nvSpPr>
          <p:cNvPr id="11" name="s2_d"/>
          <p:cNvSpPr/>
          <p:nvPr/>
        </p:nvSpPr>
        <p:spPr>
          <a:xfrm>
            <a:off x="3566160" y="2999232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대학·작가 협업 · 3종만 잘 만들기</a:t>
            </a:r>
          </a:p>
        </p:txBody>
      </p:sp>
      <p:sp>
        <p:nvSpPr>
          <p:cNvPr id="12" name="s2_s"/>
          <p:cNvSpPr/>
          <p:nvPr/>
        </p:nvSpPr>
        <p:spPr>
          <a:xfrm>
            <a:off x="8778240" y="2999232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견본 반응</a:t>
            </a:r>
          </a:p>
        </p:txBody>
      </p:sp>
      <p:sp>
        <p:nvSpPr>
          <p:cNvPr id="13" name="s3_r"/>
          <p:cNvSpPr/>
          <p:nvPr/>
        </p:nvSpPr>
        <p:spPr>
          <a:xfrm>
            <a:off x="548640" y="4078224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품질(냄새·깨짐)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중간</a:t>
            </a:r>
          </a:p>
        </p:txBody>
      </p:sp>
      <p:sp>
        <p:nvSpPr>
          <p:cNvPr id="14" name="s3_d"/>
          <p:cNvSpPr/>
          <p:nvPr/>
        </p:nvSpPr>
        <p:spPr>
          <a:xfrm>
            <a:off x="3566160" y="4078224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가공법 표준서 · 출고 검사</a:t>
            </a:r>
          </a:p>
        </p:txBody>
      </p:sp>
      <p:sp>
        <p:nvSpPr>
          <p:cNvPr id="15" name="s3_s"/>
          <p:cNvSpPr/>
          <p:nvPr/>
        </p:nvSpPr>
        <p:spPr>
          <a:xfrm>
            <a:off x="8778240" y="4078224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반품률</a:t>
            </a:r>
          </a:p>
        </p:txBody>
      </p:sp>
      <p:sp>
        <p:nvSpPr>
          <p:cNvPr id="16" name="s4_r"/>
          <p:cNvSpPr/>
          <p:nvPr/>
        </p:nvSpPr>
        <p:spPr>
          <a:xfrm>
            <a:off x="548640" y="5157216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행사 철에 몰림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높음 · 영향 중간</a:t>
            </a:r>
          </a:p>
        </p:txBody>
      </p:sp>
      <p:sp>
        <p:nvSpPr>
          <p:cNvPr id="17" name="s4_d"/>
          <p:cNvSpPr/>
          <p:nvPr/>
        </p:nvSpPr>
        <p:spPr>
          <a:xfrm>
            <a:off x="3566160" y="5157216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기업·온라인으로 비수기 채우기</a:t>
            </a:r>
          </a:p>
        </p:txBody>
      </p:sp>
      <p:sp>
        <p:nvSpPr>
          <p:cNvPr id="18" name="s4_s"/>
          <p:cNvSpPr/>
          <p:nvPr/>
        </p:nvSpPr>
        <p:spPr>
          <a:xfrm>
            <a:off x="8778240" y="5157216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월별 매출 차이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03 · 공공 기념품·업사이클 굿즈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ⅩⅣ 전망과 기대 효과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뒤, 그리고 가장 큰 기대 효과</a:t>
            </a:r>
          </a:p>
        </p:txBody>
      </p:sp>
      <p:sp>
        <p:nvSpPr>
          <p:cNvPr id="7" name="s1_o"/>
          <p:cNvSpPr txBox="1"/>
          <p:nvPr/>
        </p:nvSpPr>
        <p:spPr>
          <a:xfrm>
            <a:off x="548640" y="196596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3년 뒤 모습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지자체·기업이 행사 때 먼저 찾는 「착한 기념품」 · 해마다 커피박 1톤을 되살림</a:t>
            </a:r>
          </a:p>
        </p:txBody>
      </p:sp>
      <p:sp>
        <p:nvSpPr>
          <p:cNvPr id="8" name="s2_o"/>
          <p:cNvSpPr txBox="1"/>
          <p:nvPr/>
        </p:nvSpPr>
        <p:spPr>
          <a:xfrm>
            <a:off x="548640" y="315468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다른 재료(폐현수막·폐목재)로 같은 방식 · 다른 지역 카페 사업단과 재료 연결</a:t>
            </a:r>
          </a:p>
        </p:txBody>
      </p:sp>
      <p:sp>
        <p:nvSpPr>
          <p:cNvPr id="9" name="s3_o"/>
          <p:cNvSpPr txBox="1"/>
          <p:nvPr/>
        </p:nvSpPr>
        <p:spPr>
          <a:xfrm>
            <a:off x="548640" y="434340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이 사업의 장점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재료비가 거의 들지 않고, 버려질 것을 살린다는 이야기가 값이 된다</a:t>
            </a:r>
          </a:p>
        </p:txBody>
      </p:sp>
      <p:sp>
        <p:nvSpPr>
          <p:cNvPr id="10" name="s4_top"/>
          <p:cNvSpPr/>
          <p:nvPr/>
        </p:nvSpPr>
        <p:spPr>
          <a:xfrm>
            <a:off x="548640" y="5394960"/>
            <a:ext cx="6400800" cy="12801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  <a:p>
            <a:pPr algn="l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착한 기념품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커피 찌꺼기·폐원단으로 만든 공공 행사 기념품 — 재료에 이야기가 있다</a:t>
            </a:r>
          </a:p>
        </p:txBody>
      </p:sp>
      <p:pic>
        <p:nvPicPr>
          <p:cNvPr id="11" name="s5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79" y="1280160"/>
            <a:ext cx="5667190" cy="53035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