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1304</c:v>
                </c:pt>
                <c:pt idx="1">
                  <c:v>2111</c:v>
                </c:pt>
                <c:pt idx="2">
                  <c:v>2918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어르신 반찬·도시락 정기 배달 사업 계획을 말씀드리겠습니다. 한 줄로: 혼자 사는 어르신에게 저염·부드러운 반찬을 주 2회 정기 배달하고, 복지관·주간보호센터에 단체 도시락을 납품하는 식사 돌봄 사업.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2억 1,808만원 ~ 3억 6,419만원(추정)이고, 인건비는 자활근로·한시적 인건비, 설비는 자활기금으로 조달합니다. 참여자 5~8명과 전문인력 1명이 함께합니다. 그리고 가장 중요한 숫자 — 지원이 끝난 뒤에도 매달 2,918만원을 팔면 스스로 섭니다. 가장 큰 기대 효과는 「매주 오는 단골」입니다. 정기 배달은 한 번 구독하면 매주 주문으로 이어진다.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한국은 2024년 12월 65세 이상이 주민등록 인구의 20%를 넘어 초고령사회가 되었고(행정안전부), 2025년에는 21.2%로 더 늘었습니다. 고령자 가구 618만 가구 가운데 1인 가구가 37.8%로 가장 많습니다(통계청 2025 고령자 통계).</a:t>
            </a:r>
          </a:p>
          <a:p/>
          <a:p>
            <a:r>
              <a:t>혼자 사는 어르신의 식사는 「먹을 것이 없어서」보다 「차려 먹기 어려워서」 무너집니다. 반찬이 정기로 오고, 오는 사람이 안부까지 확인하면 식사와 돌봄을 한 번에 해결할 수 있습니다.</a:t>
            </a:r>
          </a:p>
          <a:p/>
          <a:p>
            <a:r>
              <a:t>자활 현장도 이 분야에 관심이 큽니다. 인스타 반찬·도시락 글은 83개이고 댓글이 평균 7.7개로, 자활 글 대부분이 댓글 0개인 것과 크게 다릅니다. 그런데 도시락 자활기업은 전국에 17곳뿐입니다.</a:t>
            </a:r>
          </a:p>
          <a:p/>
          <a:p>
            <a:r>
              <a:t>배달은 새로 만들 필요가 없습니다. 배송 자활기업이 전국에 151곳 있습니다 — 자활끼리 손잡으면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초고령사회: 65세 이상 20.0%(2024-12) → 21.2%(2025) — 식사 돌봄이 필요한 사람이 해마다 는다. (출처: 행정안전부 주민등록 인구통계 — 65세 이상 20.0%(2024-12-2…)</a:t>
            </a:r>
          </a:p>
          <a:p>
            <a:r>
              <a:t>혼자 사는 어르신: 고령자 가구 618.7만 가운데 1인 가구 37.8% — 차려 줄 사람이 없는 집이 가장 많다. (출처: 통계청 「2025 고령자 통계」(2025-09) — 고령자 가구 618만…)</a:t>
            </a:r>
          </a:p>
          <a:p>
            <a:r>
              <a:t>고령친화식품: 7,903억 원(2015) · 4년 새 55% 증가 — 정부 집계 마지막 해도 이미 빠르게 크고 있었다. (출처: 농림축산식품부·aT 고령친화식품 시장 조사 — 7,903억 원(2015 …)</a:t>
            </a:r>
          </a:p>
          <a:p>
            <a:r>
              <a:t>자활 현장 반응: 반찬·도시락 글 83개 · 댓글 평균 7.7 — 보는 데서 그치지 않고 말을 건다 — 관심이 실제다. (출처: 자활 인스타그램 전수 조사(웰쉐어, 2026-10-25) — 해시태그 1…)</a:t>
            </a:r>
          </a:p>
          <a:p>
            <a:r>
              <a:t>자활기업 분포: 도시락 17곳 · 배송 151곳 / 977곳 — 만드는 곳은 적고 나르는 곳은 많다 → 협업 구조. (출처: 전국 자활기업 현황 977곳(한국자활복지개발원 공공데이터, 2026-10…)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시·군·구 돌봄 담당: 식사 지원 사업 위탁처 — 안정적으로 매일 줄 곳. 연간 계약. 닿는 법 — 첫해 단체 급식 실적을 들고 위탁 공모에 참여.</a:t>
            </a:r>
          </a:p>
          <a:p>
            <a:r>
              <a:t>복지관·주간보호센터: 어르신 단체 급식 — 저염·부드러운 식단. 매일. 닿는 법 — 광역자활센터 소개 · 시식회.</a:t>
            </a:r>
          </a:p>
          <a:p>
            <a:r>
              <a:t>멀리 사는 자녀: 부모님 반찬 정기 구독 + 안부 소식. 주 2회. 닿는 법 — 온라인 구독 · 배달 때 사진 한 장 안부.</a:t>
            </a:r>
          </a:p>
          <a:p>
            <a:r>
              <a:t>어르신 본인: 차려 먹기 쉬운 반찬. 주 2회. 닿는 법 — 동 행정복지센터·경로당 안내.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일반 반찬가게·새벽배송 — 강점 값·종류·편리함, 약점 어르신 식단(저염·연화)이 아니고 안부 확인이 없다. 우리는 식단표 공개 + 같은 사람이 와서 안부를 본다.</a:t>
            </a:r>
          </a:p>
          <a:p>
            <a:r>
              <a:t>복지관 무료 급식 — 강점 무료, 약점 대상이 정해져 있고 주말·저녁이 빈다. 우리는 경쟁이 아니라 위탁받아 함께 한다.</a:t>
            </a:r>
          </a:p>
          <a:p>
            <a:r>
              <a:t>대기업 실버푸드 — 강점 제품력·브랜드, 약점 값이 비싸고 동네 단위 배달이 약하다. 우리는 동네 단위·정기·안부로 다르게.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돌봄과 식사를 한 번에, 배송 자활기업과 협업, 공공 위탁 사업과 맞는 구조</a:t>
            </a:r>
          </a:p>
          <a:p>
            <a:r>
              <a:t>W: 조리 위생 설비가 필요하다, 영양 설계 인력이 필요하다, 위탁은 입찰 시기에 묶인다</a:t>
            </a:r>
          </a:p>
          <a:p>
            <a:r>
              <a:t>O: 초고령사회 — 수요가 해마다 는다, 지자체 돌봄 통합 지원, 자녀 구독이라는 새 손님</a:t>
            </a:r>
          </a:p>
          <a:p>
            <a:r>
              <a:t>T: 식중독 위험, 재료 값 오름, 큰 업체의 실버푸드 진출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○: 초고령사회·1인 고령 가구 통계가 수요를 보인다 — 복지관 한 곳 시범 급식으로 확인</a:t>
            </a:r>
          </a:p>
          <a:p>
            <a:r>
              <a:t>기술 ○: 한식 조리는 참여자가 익히기 쉬운 기술 · 어르신 식단은 영양사(전문인력)가 설계</a:t>
            </a:r>
          </a:p>
          <a:p>
            <a:r>
              <a:t>자금 △: 조리 설비 2천~4천만 원 — 자활기금 융자(1억 원 이내 p.134)로 마련</a:t>
            </a:r>
          </a:p>
          <a:p>
            <a:r>
              <a:t>인력 ○: 조리 참여자 5~8명 + 영양·조리 전문인력 1명</a:t>
            </a:r>
          </a:p>
          <a:p>
            <a:r>
              <a:t>제도 ○: 지자체 돌봄 위탁·우선구매와 맞는다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주 2회 반찬 꾸러미(3~4종) — 저염·부드러운 반찬 · 매주 식단표 공개 / 단체 도시락 — 어르신 식단 · 매일 배송 / 명절 반찬 선물 세트 — 명절 음식 소포장</a:t>
            </a:r>
          </a:p>
          <a:p>
            <a:r>
              <a:t>일의 흐름: 주간 식단 설계(영양사) → 재료 매입 — 제철·지역 → 조리·소포장(온도 기록) → 협력 배송 자활기업이 배달 → 배달 때 안부 확인 · 이상 있으면 담당자에게 연락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한식조리기능사 — 왜: 자격이 품질 신뢰와 참여자 취업 경력이 된다. 어떻게: 전문인력 실습 지도 · 응시 지원. 언제: 1년 안 2명.</a:t>
            </a:r>
          </a:p>
          <a:p>
            <a:r>
              <a:t>어르신 맞춤 조리(저염·연화) — 왜: 어르신 식단이어야 일반 반찬가게와 다르다. 어떻게: 영양사가 식단 설계 · 보건소 영양 교육 연계. 언제: 6개월 안 식단 30종.</a:t>
            </a:r>
          </a:p>
          <a:p>
            <a:r>
              <a:t>위생·보온 배송 — 왜: 식사 사업은 위생 사고 한 번이면 끝난다. 어떻게: HACCP 준비 · 보온 용기 온도 기록. 언제: 2년 차 신청.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저염·부드러운 반찬 + 매주 식단표 공개: 어르신 건강에 맞춘 것을 눈으로 확인시킨다</a:t>
            </a:r>
          </a:p>
          <a:p>
            <a:r>
              <a:t>배달 때 안부 확인: 자녀와 지자체가 돈을 내는 이유 — 식사가 곧 돌봄</a:t>
            </a:r>
          </a:p>
          <a:p>
            <a:r>
              <a:t>지역 제철 재료로 매주 바뀌는 식단: 질리지 않아 구독이 오래 간다</a:t>
            </a:r>
          </a:p>
          <a:p/>
          <a:p>
            <a:r>
              <a:t>인기 상품은 감이 아니라 팔린 숫자로 고릅니다. 대표 상품 후보는 주 2회 반찬 꾸러미, 복지관 단체 도시락, 명절 어르신 반찬 세트.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배송 자활기업(전국 151곳): 우리가 주는 것 정기 물량, 받는 것 배달망. 첫걸음 — 시범 단계에서 지역 배송 자활기업 1곳과 계약.</a:t>
            </a:r>
          </a:p>
          <a:p>
            <a:r>
              <a:t>복지관·주간보호센터: 우리가 주는 것 단체 급식, 받는 것 첫 실적·안정 물량. 첫걸음 — 시범 급식 한 달.</a:t>
            </a:r>
          </a:p>
          <a:p>
            <a:r>
              <a:t>보건소·영양사회: 우리가 주는 것 식단 자문 의뢰, 받는 것 「건강 식단」 신뢰. 첫걸음 — 6개월 안 자문 1회.</a:t>
            </a:r>
          </a:p>
          <a:p>
            <a:r>
              <a:t>컨테이너 버섯 농장(아이디어 09): 우리가 주는 것 재료 매입, 받는 것 자활 안에서 도는 재료. 첫걸음 — 2년 차.</a:t>
            </a:r>
          </a:p>
          <a:p/>
          <a:p>
            <a:r>
              <a:t>브랜드 방침: 「우리 동네 밥상」처럼 식단표와 안부가 함께 가는 이름. 배달하는 사람도 같은 옷·같은 인사로 브랜드가 됩니다. 자녀에게는 배달 사진 한 장을 보내 「믿고 맡기는 곳」으로 자리 잡습니다.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복지관 단체 급식: 광역자활센터 소개 · 시식회 (1~3개월) — 1년 목표 1곳 월 계약.</a:t>
            </a:r>
          </a:p>
          <a:p>
            <a:r>
              <a:t>지자체 돌봄 위탁: 단체 급식 실적으로 위탁 공모 참여 (2년 차) — 1년 목표 위탁 1건.</a:t>
            </a:r>
          </a:p>
          <a:p>
            <a:r>
              <a:t>자녀 정기 구독: 온라인 구독 · 지역 맘카페·인스타 (6개월~) — 1년 목표 구독 50가구.</a:t>
            </a:r>
          </a:p>
          <a:p>
            <a:r>
              <a:t>명절 선물: 아이디어 04 스토어 (명절) — 1년 목표 세트 판매.</a:t>
            </a:r>
          </a:p>
          <a:p/>
          <a:p>
            <a:r>
              <a:t>가격 전략: 구독은 「끼니당 값」으로 보여 줍니다(반찬가게보다 조금 높고 배달 도시락보다 낮게). 단체 급식은 기관 급식 단가 기준으로 맞추고, 저소득 어르신은 지자체 위탁 예산이 대신 내는 길을 엽니다.</a:t>
            </a:r>
          </a:p>
          <a:p>
            <a:r>
              <a:t>홍보: 매주 식단표를 인스타·센터 계정에 올린다 / 배달 안부 사진 — 자녀의 입소문 / 경로당 시식회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0~3개월: 식단 30종 설계 · 복지관 1곳 시범 급식 · 배송 자활기업 협약. 책임 전문인력·사업단장. 확인 기준 — 시범 한 달 + 재계약 의사.</a:t>
            </a:r>
          </a:p>
          <a:p>
            <a:r>
              <a:t>4~6개월: 반찬 꾸러미 시범 구독 20가구 · 조리 자격 공부. 책임 사업단장. 확인 기준 — 구독 유지율 70%.</a:t>
            </a:r>
          </a:p>
          <a:p>
            <a:r>
              <a:t>7~12개월: 구독 50가구 · 단체 급식 2곳 · 설비 자활기금 융자. 책임 사업단장. 확인 기준 — 월 매출 목표 50%.</a:t>
            </a:r>
          </a:p>
          <a:p>
            <a:r>
              <a:t>2년 차: 자활기업 인정 · 지자체 돌봄 위탁 참여 · HACCP 신청. 책임 대표. 확인 기준 — 위탁 1건.</a:t>
            </a:r>
          </a:p>
          <a:p>
            <a:r>
              <a:t>3년 차: 구독 150가구 · 다른 동네로 넓히기.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2억 1,808만원 ~ 3억 6,419만원(추정)입니다.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1,304만원(하루 593,000원)</a:t>
            </a:r>
          </a:p>
          <a:p>
            <a:r>
              <a:t>3~5년 차 · 50% 지원: 필요한 월 매출 2,111만원(하루 96만원)</a:t>
            </a:r>
          </a:p>
          <a:p>
            <a:r>
              <a:t>6년 차부터 · 지원 없음: 필요한 월 매출 2,918만원(하루 133만원)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정기 구독 가구: 1년 50, 3년 150 — 구독 명부</a:t>
            </a:r>
          </a:p>
          <a:p>
            <a:r>
              <a:t>단체 급식 기관: 1년 2곳, 3년 5곳 — 계약서</a:t>
            </a:r>
          </a:p>
          <a:p>
            <a:r>
              <a:t>구독 유지율: 1년 70%, 3년 80% — 석 달 뒤 남은 가구 ÷ 시작 가구</a:t>
            </a:r>
          </a:p>
          <a:p>
            <a:r>
              <a:t>조리 자격 취득: 1년 2명, 3년 5명 — 자격증 사본</a:t>
            </a:r>
          </a:p>
          <a:p>
            <a:r>
              <a:t>안부 이상 발견·연계: 1년 기록, 3년 기록 — 안부 일지</a:t>
            </a:r>
          </a:p>
          <a:p>
            <a:r>
              <a:t>사회적 가치: 일자리(조리 참여자 5~8명) / 어르신 식사 돌봄(배달 끼니 수) / 안부 확인(이상 발견·연계 건수) / 자활끼리 협업(배송 자활기업에 맡긴 물량)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식중독(가능성 낮음, 영향 매우 큼): 대응 — 온도 기록·당일 조리·HACCP 준비. 미리 볼 신호 — 온도 이탈 기록.</a:t>
            </a:r>
          </a:p>
          <a:p>
            <a:r>
              <a:t>위탁 계약이 늦어짐(가능성 중간, 영향 큼): 대응 — 첫해는 단체 급식·구독으로 실적. 미리 볼 신호 — 위탁 공고 일정.</a:t>
            </a:r>
          </a:p>
          <a:p>
            <a:r>
              <a:t>구독 해지(가능성 중간, 영향 중간): 대응 — 매주 바뀌는 식단 · 해지 사유 전화. 미리 볼 신호 — 월 해지 가구.</a:t>
            </a:r>
          </a:p>
          <a:p>
            <a:r>
              <a:t>재료 값 오름(가능성 높음, 영향 중간): 대응 — 제철 재료 · 식단 조정. 미리 볼 신호 — 끼니당 원가.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동네 150가구가 믿고 맡기는 식사 돌봄 · 지자체 위탁 · 배송 자활기업과 한 몸</a:t>
            </a:r>
          </a:p>
          <a:p>
            <a:r>
              <a:t>넓히기: 옆 동네·옆 시군으로 같은 식단·같은 배송 협업 복제</a:t>
            </a:r>
          </a:p>
          <a:p>
            <a:r>
              <a:t>이 사업의 장점: 수요가 해마다 저절로 는다(초고령사회) — 시간이 우리 편</a:t>
            </a:r>
          </a:p>
          <a:p/>
          <a:p>
            <a:r>
              <a:t>가장 큰 기대 효과는 「매주 오는 단골」. 정기 배달은 한 번 구독하면 매주 주문으로 이어진다. 근거: 도시락·반찬 글 댓글 평균 7.7 · 자활기업 17곳.</a:t>
            </a:r>
          </a:p>
          <a:p>
            <a:r>
              <a:t>마지막으로 여쭙니다 — 우리 동네 어르신 식사, 누가 챙기고 있나요?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02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어르신 반찬·도시락 정기 배달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바로 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혼자 사는 어르신에게 저염·부드러운 반찬을 주 2회 정기 배달하고, 복지관·주간보호센터에 단체 도시락을 납품하는 식사 돌봄 사업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657001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2억 1,808만원 ~ 3억 6,419만원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5~8명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2,918만원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매주 오는 단골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혼자 사는 어르신에게 저염·부드러운 반찬을 주 2회 정기 배달하고, 복지관·주간보호센터에 단체 도시락을 납품하는 식사 돌봄 사업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정기 배달은 한 번 구독하면 매주 주문으로 이어진다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한국은 2024년 12월 65세 이상이 주민등록 인구의 20%를 넘어 초고령사회가 되었고(행정안전부), 2025년에는 21.2%로 더 늘었습니다. 고령자 가구 618만 가구 가운데 1인 가구가 37.8%로 가장 많습니다(통계청 2025 고령자 통계).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혼자 사는 어르신의 식사는 「먹을 것이 없어서」보다 「차려 먹기 어려워서」 무너집니다. 반찬이 정기로 오고, 오는 사람이 안부까지 확인하면 식사와 돌봄을 한 번에 해결할 수 있습니다.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현장도 이 분야에 관심이 큽니다. 인스타 반찬·도시락 글은 83개이고 댓글이 평균 7.7개로, 자활 글 대부분이 댓글 0개인 것과 크게 다릅니다. 그런데 도시락 자활기업은 전국에 17곳뿐입니다.</a:t>
            </a:r>
          </a:p>
        </p:txBody>
      </p:sp>
      <p:sp>
        <p:nvSpPr>
          <p:cNvPr id="16" name="s4_bg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4_n"/>
          <p:cNvSpPr/>
          <p:nvPr/>
        </p:nvSpPr>
        <p:spPr>
          <a:xfrm>
            <a:off x="630936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8" name="s4_p"/>
          <p:cNvSpPr txBox="1"/>
          <p:nvPr/>
        </p:nvSpPr>
        <p:spPr>
          <a:xfrm>
            <a:off x="690372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배달은 새로 만들 필요가 없습니다. 배송 자활기업이 전국에 151곳 있습니다 — 자활끼리 손잡으면 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202996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초고령사회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65세 이상 20.0%(2024-12) → 21.2%(2025)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식사 돌봄이 필요한 사람이 해마다 는다</a:t>
            </a:r>
          </a:p>
        </p:txBody>
      </p:sp>
      <p:sp>
        <p:nvSpPr>
          <p:cNvPr id="8" name="s2_m"/>
          <p:cNvSpPr/>
          <p:nvPr/>
        </p:nvSpPr>
        <p:spPr>
          <a:xfrm>
            <a:off x="2807208" y="2057400"/>
            <a:ext cx="202996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혼자 사는 어르신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고령자 가구 618.7만 가운데 1인 가구 37.8%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차려 줄 사람이 없는 집이 가장 많다</a:t>
            </a:r>
          </a:p>
        </p:txBody>
      </p:sp>
      <p:sp>
        <p:nvSpPr>
          <p:cNvPr id="9" name="s3_m"/>
          <p:cNvSpPr/>
          <p:nvPr/>
        </p:nvSpPr>
        <p:spPr>
          <a:xfrm>
            <a:off x="5065775" y="2057400"/>
            <a:ext cx="202996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고령친화식품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7,903억 원(2015) · 4년 새 55% 증가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정부 집계 마지막 해도 이미 빠르게 크고 있었다</a:t>
            </a:r>
          </a:p>
        </p:txBody>
      </p:sp>
      <p:sp>
        <p:nvSpPr>
          <p:cNvPr id="10" name="s4_m"/>
          <p:cNvSpPr/>
          <p:nvPr/>
        </p:nvSpPr>
        <p:spPr>
          <a:xfrm>
            <a:off x="7324344" y="2057400"/>
            <a:ext cx="202996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현장 반응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반찬·도시락 글 83개 · 댓글 평균 7.7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보는 데서 그치지 않고 말을 건다 — 관심이 실제다</a:t>
            </a:r>
          </a:p>
        </p:txBody>
      </p:sp>
      <p:sp>
        <p:nvSpPr>
          <p:cNvPr id="11" name="s5_m"/>
          <p:cNvSpPr/>
          <p:nvPr/>
        </p:nvSpPr>
        <p:spPr>
          <a:xfrm>
            <a:off x="9582911" y="2057400"/>
            <a:ext cx="2029967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자활기업 분포</a:t>
            </a:r>
          </a:p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도시락 17곳 · 배송 151곳 / 977곳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만드는 곳은 적고 나르는 곳은 많다 → 협업 구조</a:t>
            </a:r>
          </a:p>
        </p:txBody>
      </p:sp>
      <p:sp>
        <p:nvSpPr>
          <p:cNvPr id="12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시·군·구 돌봄 담당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식사 지원 사업 위탁처 — 안정적으로 매일 줄 곳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연간 계약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첫해 단체 급식 실적을 들고 위탁 공모에 참여</a:t>
            </a:r>
          </a:p>
        </p:txBody>
      </p:sp>
      <p:sp>
        <p:nvSpPr>
          <p:cNvPr id="8" name="s2_c"/>
          <p:cNvSpPr/>
          <p:nvPr/>
        </p:nvSpPr>
        <p:spPr>
          <a:xfrm>
            <a:off x="3371850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복지관·주간보호센터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어르신 단체 급식 — 저염·부드러운 식단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매일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광역자활센터 소개 · 시식회</a:t>
            </a:r>
          </a:p>
        </p:txBody>
      </p:sp>
      <p:sp>
        <p:nvSpPr>
          <p:cNvPr id="9" name="s3_c"/>
          <p:cNvSpPr/>
          <p:nvPr/>
        </p:nvSpPr>
        <p:spPr>
          <a:xfrm>
            <a:off x="6195059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멀리 사는 자녀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부모님 반찬 정기 구독 + 안부 소식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주 2회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온라인 구독 · 배달 때 사진 한 장 안부</a:t>
            </a:r>
          </a:p>
        </p:txBody>
      </p:sp>
      <p:sp>
        <p:nvSpPr>
          <p:cNvPr id="10" name="s4_c"/>
          <p:cNvSpPr/>
          <p:nvPr/>
        </p:nvSpPr>
        <p:spPr>
          <a:xfrm>
            <a:off x="9018269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어르신 본인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차려 먹기 쉬운 반찬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주 2회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동 행정복지센터·경로당 안내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일반 반찬가게·새벽배송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값·종류·편리함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어르신 식단(저염·연화)이 아니고 안부 확인이 없다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식단표 공개 + 같은 사람이 와서 안부를 본다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복지관 무료 급식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무료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대상이 정해져 있고 주말·저녁이 빈다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경쟁이 아니라 위탁받아 함께 한다</a:t>
            </a:r>
          </a:p>
        </p:txBody>
      </p:sp>
      <p:sp>
        <p:nvSpPr>
          <p:cNvPr id="19" name="s3_r0"/>
          <p:cNvSpPr/>
          <p:nvPr/>
        </p:nvSpPr>
        <p:spPr>
          <a:xfrm>
            <a:off x="54864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대기업 실버푸드</a:t>
            </a:r>
          </a:p>
        </p:txBody>
      </p:sp>
      <p:sp>
        <p:nvSpPr>
          <p:cNvPr id="20" name="s3_r1"/>
          <p:cNvSpPr/>
          <p:nvPr/>
        </p:nvSpPr>
        <p:spPr>
          <a:xfrm>
            <a:off x="292608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제품력·브랜드</a:t>
            </a:r>
          </a:p>
        </p:txBody>
      </p:sp>
      <p:sp>
        <p:nvSpPr>
          <p:cNvPr id="21" name="s3_r2"/>
          <p:cNvSpPr/>
          <p:nvPr/>
        </p:nvSpPr>
        <p:spPr>
          <a:xfrm>
            <a:off x="5303520" y="530352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값이 비싸고 동네 단위 배달이 약하다</a:t>
            </a:r>
          </a:p>
        </p:txBody>
      </p:sp>
      <p:sp>
        <p:nvSpPr>
          <p:cNvPr id="22" name="s3_r3"/>
          <p:cNvSpPr/>
          <p:nvPr/>
        </p:nvSpPr>
        <p:spPr>
          <a:xfrm>
            <a:off x="8229600" y="530352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동네 단위·정기·안부로 다르게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돌봄과 식사를 한 번에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배송 자활기업과 협업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공공 위탁 사업과 맞는 구조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조리 위생 설비가 필요하다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영양 설계 인력이 필요하다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위탁은 입찰 시기에 묶인다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초고령사회 — 수요가 해마다 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지자체 돌봄 통합 지원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자녀 구독이라는 새 손님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식중독 위험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재료 값 오름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큰 업체의 실버푸드 진출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초고령사회·1인 고령 가구 통계가 수요를 보인다 — 복지관 한 곳 시범 급식으로 확인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한식 조리는 참여자가 익히기 쉬운 기술 · 어르신 식단은 영양사(전문인력)가 설계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조리 설비 2천~4천만 원 — 자활기금 융자(1억 원 이내 p.134)로 마련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조리 참여자 5~8명 + 영양·조리 전문인력 1명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지자체 돌봄 위탁·우선구매와 맞는다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주 2회 반찬 꾸러미(3~4종)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저염·부드러운 반찬 · 매주 식단표 공개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혼자 사는 어르신·자녀 · 정기 구독</a:t>
            </a:r>
          </a:p>
        </p:txBody>
      </p:sp>
      <p:sp>
        <p:nvSpPr>
          <p:cNvPr id="8" name="s1_p1"/>
          <p:cNvSpPr/>
          <p:nvPr/>
        </p:nvSpPr>
        <p:spPr>
          <a:xfrm>
            <a:off x="431292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단체 도시락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어르신 식단 · 매일 배송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복지관·주간보호센터 · 월 계약</a:t>
            </a:r>
          </a:p>
        </p:txBody>
      </p:sp>
      <p:sp>
        <p:nvSpPr>
          <p:cNvPr id="9" name="s1_p2"/>
          <p:cNvSpPr/>
          <p:nvPr/>
        </p:nvSpPr>
        <p:spPr>
          <a:xfrm>
            <a:off x="807720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명절 반찬 선물 세트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명절 음식 소포장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자녀·기관 · 명절 주문</a:t>
            </a:r>
          </a:p>
        </p:txBody>
      </p:sp>
      <p:sp>
        <p:nvSpPr>
          <p:cNvPr id="10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주간 식단 설계(영양사)</a:t>
            </a:r>
          </a:p>
        </p:txBody>
      </p:sp>
      <p:sp>
        <p:nvSpPr>
          <p:cNvPr id="11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재료 매입 — 제철·지역</a:t>
            </a:r>
          </a:p>
        </p:txBody>
      </p:sp>
      <p:sp>
        <p:nvSpPr>
          <p:cNvPr id="12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조리·소포장(온도 기록)</a:t>
            </a:r>
          </a:p>
        </p:txBody>
      </p:sp>
      <p:sp>
        <p:nvSpPr>
          <p:cNvPr id="14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협력 배송 자활기업이 배달</a:t>
            </a:r>
          </a:p>
        </p:txBody>
      </p:sp>
      <p:sp>
        <p:nvSpPr>
          <p:cNvPr id="16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배달 때 안부 확인 · 이상 있으면 담당자에게 연락</a:t>
            </a:r>
          </a:p>
        </p:txBody>
      </p:sp>
      <p:sp>
        <p:nvSpPr>
          <p:cNvPr id="18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한식조리기능사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자격이 품질 신뢰와 참여자 취업 경력이 된다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전문인력 실습 지도 · 응시 지원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안 2명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어르신 맞춤 조리(저염·연화)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어르신 식단이어야 일반 반찬가게와 다르다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영양사가 식단 설계 · 보건소 영양 교육 연계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6개월 안 식단 30종</a:t>
            </a:r>
          </a:p>
        </p:txBody>
      </p:sp>
      <p:sp>
        <p:nvSpPr>
          <p:cNvPr id="13" name="s3_a"/>
          <p:cNvSpPr/>
          <p:nvPr/>
        </p:nvSpPr>
        <p:spPr>
          <a:xfrm>
            <a:off x="548640" y="484632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위생·보온 배송</a:t>
            </a:r>
          </a:p>
        </p:txBody>
      </p:sp>
      <p:sp>
        <p:nvSpPr>
          <p:cNvPr id="14" name="s3_b"/>
          <p:cNvSpPr/>
          <p:nvPr/>
        </p:nvSpPr>
        <p:spPr>
          <a:xfrm>
            <a:off x="3383280" y="484632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식사 사업은 위생 사고 한 번이면 끝난다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HACCP 준비 · 보온 용기 온도 기록</a:t>
            </a:r>
          </a:p>
        </p:txBody>
      </p:sp>
      <p:sp>
        <p:nvSpPr>
          <p:cNvPr id="15" name="s3_t"/>
          <p:cNvSpPr/>
          <p:nvPr/>
        </p:nvSpPr>
        <p:spPr>
          <a:xfrm>
            <a:off x="9509760" y="484632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2년 차 신청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저염·부드러운 반찬 + 매주 식단표 공개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어르신 건강에 맞춘 것을 눈으로 확인시킨다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배달 때 안부 확인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자녀와 지자체가 돈을 내는 이유 — 식사가 곧 돌봄</a:t>
            </a:r>
          </a:p>
        </p:txBody>
      </p:sp>
      <p:sp>
        <p:nvSpPr>
          <p:cNvPr id="9" name="s1_sp2"/>
          <p:cNvSpPr/>
          <p:nvPr/>
        </p:nvSpPr>
        <p:spPr>
          <a:xfrm>
            <a:off x="548640" y="484632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지역 제철 재료로 매주 바뀌는 식단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질리지 않아 구독이 오래 간다</a:t>
            </a:r>
          </a:p>
        </p:txBody>
      </p:sp>
      <p:sp>
        <p:nvSpPr>
          <p:cNvPr id="10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1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2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3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4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6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7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8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9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어르신 반찬·도시락 정기 배달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배송 자활기업(전국 151곳)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정기 물량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배달망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복지관·주간보호센터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단체 급식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첫 실적·안정 물량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보건소·영양사회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식단 자문 의뢰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「건강 식단」 신뢰</a:t>
            </a:r>
          </a:p>
        </p:txBody>
      </p:sp>
      <p:sp>
        <p:nvSpPr>
          <p:cNvPr id="11" name="s5_co"/>
          <p:cNvSpPr/>
          <p:nvPr/>
        </p:nvSpPr>
        <p:spPr>
          <a:xfrm>
            <a:off x="80924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컨테이너 버섯 농장(아이디어 09)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재료 매입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자활 안에서 도는 재료</a:t>
            </a:r>
          </a:p>
        </p:txBody>
      </p:sp>
      <p:sp>
        <p:nvSpPr>
          <p:cNvPr id="12" name="s6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「우리 동네 밥상」처럼 식단표와 안부가 함께 가는 이름. 배달하는 사람도 같은 옷·같은 인사로 브랜드가 됩니다. 자녀에게는 배달 사진 한 장을 보내 「믿고 맡기는 곳」으로 자리 잡습니다.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1~3개월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복지관 단체 급식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광역자활센터 소개 · 시식회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1곳 월 계약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돌봄 위탁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단체 급식 실적으로 위탁 공모 참여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위탁 1건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6개월~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자녀 정기 구독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온라인 구독 · 지역 맘카페·인스타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구독 50가구</a:t>
            </a:r>
          </a:p>
        </p:txBody>
      </p:sp>
      <p:sp>
        <p:nvSpPr>
          <p:cNvPr id="16" name="s4_when"/>
          <p:cNvSpPr/>
          <p:nvPr/>
        </p:nvSpPr>
        <p:spPr>
          <a:xfrm>
            <a:off x="548640" y="4718304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명절</a:t>
            </a:r>
          </a:p>
        </p:txBody>
      </p:sp>
      <p:sp>
        <p:nvSpPr>
          <p:cNvPr id="17" name="s4_how"/>
          <p:cNvSpPr/>
          <p:nvPr/>
        </p:nvSpPr>
        <p:spPr>
          <a:xfrm>
            <a:off x="2194560" y="4718304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명절 선물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아이디어 04 스토어</a:t>
            </a:r>
          </a:p>
        </p:txBody>
      </p:sp>
      <p:sp>
        <p:nvSpPr>
          <p:cNvPr id="18" name="s4_goal"/>
          <p:cNvSpPr/>
          <p:nvPr/>
        </p:nvSpPr>
        <p:spPr>
          <a:xfrm>
            <a:off x="9052560" y="4718304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세트 판매</a:t>
            </a:r>
          </a:p>
        </p:txBody>
      </p:sp>
      <p:sp>
        <p:nvSpPr>
          <p:cNvPr id="19" name="s5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구독은 「끼니당 값」으로 보여 줍니다(반찬가게보다 조금 높고 배달 도시락보다 낮게). 단체 급식은 기관 급식 단가 기준으로 맞추고, 저소득 어르신은 지자체 위탁 예산이 대신 내는 길을 엽니다.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식단 30종 설계 · 복지관 1곳 시범 급식 · 배송 자활기업 협약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전문인력·사업단장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시범 한 달 + 재계약 의사</a:t>
            </a:r>
          </a:p>
        </p:txBody>
      </p:sp>
      <p:sp>
        <p:nvSpPr>
          <p:cNvPr id="10" name="s2_when"/>
          <p:cNvSpPr/>
          <p:nvPr/>
        </p:nvSpPr>
        <p:spPr>
          <a:xfrm>
            <a:off x="2798064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4~6개월</a:t>
            </a:r>
          </a:p>
        </p:txBody>
      </p:sp>
      <p:sp>
        <p:nvSpPr>
          <p:cNvPr id="11" name="s2_what"/>
          <p:cNvSpPr/>
          <p:nvPr/>
        </p:nvSpPr>
        <p:spPr>
          <a:xfrm>
            <a:off x="2798064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반찬 꾸러미 시범 구독 20가구 · 조리 자격 공부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구독 유지율 70%</a:t>
            </a:r>
          </a:p>
        </p:txBody>
      </p:sp>
      <p:sp>
        <p:nvSpPr>
          <p:cNvPr id="12" name="s3_when"/>
          <p:cNvSpPr/>
          <p:nvPr/>
        </p:nvSpPr>
        <p:spPr>
          <a:xfrm>
            <a:off x="5047488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5047488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구독 50가구 · 단체 급식 2곳 · 설비 자활기금 융자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사업단장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매출 목표 50%</a:t>
            </a:r>
          </a:p>
        </p:txBody>
      </p:sp>
      <p:sp>
        <p:nvSpPr>
          <p:cNvPr id="14" name="s4_when"/>
          <p:cNvSpPr/>
          <p:nvPr/>
        </p:nvSpPr>
        <p:spPr>
          <a:xfrm>
            <a:off x="7296912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7296912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 · 지자체 돌봄 위탁 참여 · HACCP 신청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위탁 1건</a:t>
            </a:r>
          </a:p>
        </p:txBody>
      </p:sp>
      <p:sp>
        <p:nvSpPr>
          <p:cNvPr id="16" name="s5_when"/>
          <p:cNvSpPr/>
          <p:nvPr/>
        </p:nvSpPr>
        <p:spPr>
          <a:xfrm>
            <a:off x="9546336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차</a:t>
            </a:r>
          </a:p>
        </p:txBody>
      </p:sp>
      <p:sp>
        <p:nvSpPr>
          <p:cNvPr id="17" name="s5_what"/>
          <p:cNvSpPr/>
          <p:nvPr/>
        </p:nvSpPr>
        <p:spPr>
          <a:xfrm>
            <a:off x="9546336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구독 150가구 · 다른 동네로 넓히기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2억 1,808만원 ~ 3억 6,419만원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2,918만원을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정기 구독 가구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50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150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단체 급식 기관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2곳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5곳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구독 유지율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70%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80%</a:t>
            </a:r>
          </a:p>
        </p:txBody>
      </p:sp>
      <p:sp>
        <p:nvSpPr>
          <p:cNvPr id="16" name="s4_k"/>
          <p:cNvSpPr/>
          <p:nvPr/>
        </p:nvSpPr>
        <p:spPr>
          <a:xfrm>
            <a:off x="548640" y="4526279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조리 자격 취득</a:t>
            </a:r>
          </a:p>
        </p:txBody>
      </p:sp>
      <p:sp>
        <p:nvSpPr>
          <p:cNvPr id="17" name="s4_o"/>
          <p:cNvSpPr/>
          <p:nvPr/>
        </p:nvSpPr>
        <p:spPr>
          <a:xfrm>
            <a:off x="3566160" y="4526279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2명</a:t>
            </a:r>
          </a:p>
        </p:txBody>
      </p:sp>
      <p:sp>
        <p:nvSpPr>
          <p:cNvPr id="18" name="s4_t"/>
          <p:cNvSpPr/>
          <p:nvPr/>
        </p:nvSpPr>
        <p:spPr>
          <a:xfrm>
            <a:off x="5394960" y="4526279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5명</a:t>
            </a:r>
          </a:p>
        </p:txBody>
      </p:sp>
      <p:sp>
        <p:nvSpPr>
          <p:cNvPr id="19" name="s5_k"/>
          <p:cNvSpPr/>
          <p:nvPr/>
        </p:nvSpPr>
        <p:spPr>
          <a:xfrm>
            <a:off x="548640" y="539496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안부 이상 발견·연계</a:t>
            </a:r>
          </a:p>
        </p:txBody>
      </p:sp>
      <p:sp>
        <p:nvSpPr>
          <p:cNvPr id="20" name="s5_o"/>
          <p:cNvSpPr/>
          <p:nvPr/>
        </p:nvSpPr>
        <p:spPr>
          <a:xfrm>
            <a:off x="3566160" y="539496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21" name="s5_t"/>
          <p:cNvSpPr/>
          <p:nvPr/>
        </p:nvSpPr>
        <p:spPr>
          <a:xfrm>
            <a:off x="5394960" y="539496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</a:t>
            </a:r>
          </a:p>
        </p:txBody>
      </p:sp>
      <p:sp>
        <p:nvSpPr>
          <p:cNvPr id="22" name="s6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일자리 — 조리 참여자 5~8명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어르신 식사 돌봄 — 배달 끼니 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안부 확인 — 이상 발견·연계 건수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자활끼리 협업 — 배송 자활기업에 맡긴 물량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식중독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낮음 · 영향 매우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온도 기록·당일 조리·HACCP 준비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온도 이탈 기록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위탁 계약이 늦어짐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첫해는 단체 급식·구독으로 실적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위탁 공고 일정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구독 해지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매주 바뀌는 식단 · 해지 사유 전화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월 해지 가구</a:t>
            </a:r>
          </a:p>
        </p:txBody>
      </p:sp>
      <p:sp>
        <p:nvSpPr>
          <p:cNvPr id="16" name="s4_r"/>
          <p:cNvSpPr/>
          <p:nvPr/>
        </p:nvSpPr>
        <p:spPr>
          <a:xfrm>
            <a:off x="548640" y="5157216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재료 값 오름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중간</a:t>
            </a:r>
          </a:p>
        </p:txBody>
      </p:sp>
      <p:sp>
        <p:nvSpPr>
          <p:cNvPr id="17" name="s4_d"/>
          <p:cNvSpPr/>
          <p:nvPr/>
        </p:nvSpPr>
        <p:spPr>
          <a:xfrm>
            <a:off x="3566160" y="5157216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제철 재료 · 식단 조정</a:t>
            </a:r>
          </a:p>
        </p:txBody>
      </p:sp>
      <p:sp>
        <p:nvSpPr>
          <p:cNvPr id="18" name="s4_s"/>
          <p:cNvSpPr/>
          <p:nvPr/>
        </p:nvSpPr>
        <p:spPr>
          <a:xfrm>
            <a:off x="8778240" y="5157216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끼니당 원가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02 · 어르신 반찬·도시락 정기 배달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동네 150가구가 믿고 맡기는 식사 돌봄 · 지자체 위탁 · 배송 자활기업과 한 몸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옆 동네·옆 시군으로 같은 식단·같은 배송 협업 복제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수요가 해마다 저절로 는다(초고령사회) — 시간이 우리 편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매주 오는 단골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정기 배달은 한 번 구독하면 매주 주문으로 이어진다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56112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