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스스로 서려면 매달 팔아야 하는 금액(만원)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필요한 월 매출(만원)</c:v>
                </c:pt>
              </c:strCache>
            </c:strRef>
          </c:tx>
          <c:dPt>
            <c:idx val="0"/>
            <c:spPr>
              <a:solidFill>
                <a:srgbClr val="C08A2E"/>
              </a:solidFill>
            </c:spPr>
          </c:dPt>
          <c:dPt>
            <c:idx val="1"/>
            <c:spPr>
              <a:solidFill>
                <a:srgbClr val="A3341C"/>
              </a:solidFill>
            </c:spPr>
          </c:dPt>
          <c:dPt>
            <c:idx val="2"/>
            <c:spPr>
              <a:solidFill>
                <a:srgbClr val="2B1D14"/>
              </a:solidFill>
            </c:spPr>
          </c:dPt>
          <c:cat>
            <c:strRef>
              <c:f>Sheet1!$A$2:$A$4</c:f>
              <c:strCache>
                <c:ptCount val="3"/>
                <c:pt idx="0">
                  <c:v>1~2년 차
(100% 지원)</c:v>
                </c:pt>
                <c:pt idx="1">
                  <c:v>3~5년 차
(50% 지원)</c:v>
                </c:pt>
                <c:pt idx="2">
                  <c:v>6년 차~
(지원 없음)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958</c:v>
                </c:pt>
                <c:pt idx="1">
                  <c:v>1545</c:v>
                </c:pt>
                <c:pt idx="2">
                  <c:v>2132</c:v>
                </c:pt>
              </c:numCache>
            </c:numRef>
          </c:val>
        </c:ser>
        <c:dLbls>
          <c:numFmt formatCode="#,##0&quot;만원&quot;" sourceLinked="0"/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 베이커리·디저트 공동 브랜드 사업 계획을 말씀드리겠습니다. 한 줄로: 지역 자활 베이커리 여러 곳이 한 이름·한 품질 기준으로 묶여 공공기관·단체의 회의 간식과 행사 답례품을 정기로 납품하는 공동 브랜드 사업.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사업을 네 숫자로 먼저 보여 드립니다. 첫해 사업비는 1억 7,272만원 ~ 2억 8,045만원(추정)이고, 인건비는 자활근로·한시적 인건비, 설비는 자활기금으로 조달합니다. 참여자 4~6명과 전문인력 1명이 함께합니다. 그리고 가장 중요한 숫자 — 지원이 끝난 뒤에도 매달 2,132만원을 팔면 스스로 섭니다. 가장 큰 기대 효과는 「정기 판로」입니다. 공공기관 회의 간식·행사 답례품 — 한 번 뚫리면 매달 이어진다.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 현장에서 베이커리는 반응이 가장 큰 분야입니다. 인스타그램 자활 글 가운데 베이커리 글은 103개(54개 계정)이고 좋아요 가운데값이 14로, 전체 자활 글보다 높습니다. 그런데 전국 자활기업 977곳 가운데 베이커리는 업종 상위 15위에도 들지 못합니다(14곳 이하). 사람들은 좋아하는데 사업으로 선 곳이 드뭅니다.</a:t>
            </a:r>
          </a:p>
          <a:p/>
          <a:p>
            <a:r>
              <a:t>센터마다 작게 따로 굽다 보니 맛·포장·값이 제각각이고, 한 번에 수백 개가 필요한 기관 행사 주문을 받지 못합니다. 생산을 묶고 기준을 하나로 만들면 받을 수 있습니다.</a:t>
            </a:r>
          </a:p>
          <a:p/>
          <a:p>
            <a:r>
              <a:t>공공기관은 자활기업 물품을 우선 구매하도록 법에 정해져 있고(국민기초생활보장법 제18조의2), 구매 실적이 기관 평가에 들어갑니다(2026 자활사업 안내 p.134). 사는 쪽에도 살 이유가 있습니다.</a:t>
            </a:r>
          </a:p>
          <a:p/>
          <a:p>
            <a:r>
              <a:t>다만 국내 베이커리 시장 전체는 약 13.6조 원에서 점포 수가 늘지 않는 정체 국면입니다(삼일PwC경영연구원, 2026). 그래서 이 사업은 동네 빵집과 같은 손님을 두고 겨루지 않고, 일반 빵집이 약한 「공공·단체 정기 주문」으로 들어갑니다.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국내 베이커리 시장: 약 13.6조 원(2025) · 점포 약 2.8만 개, 늘어남 멈춤 — 매장 장사는 꽉 찼다 → 단체·공공 주문으로 간다. (출처: 삼일PwC경영연구원 「K-베이커리, 내수의 한계를 넘어」(2026-05)…)</a:t>
            </a:r>
          </a:p>
          <a:p>
            <a:r>
              <a:t>자활 베이커리 관심: 인스타 글 103개 · 54개 계정 · 좋아요 가운데값 14 — 알리면 반응이 온다 — 홍보 길은 이미 있다. (출처: 자활 인스타그램 전수 조사(웰쉐어, 2026-10-25) — 해시태그 1…)</a:t>
            </a:r>
          </a:p>
          <a:p>
            <a:r>
              <a:t>자활기업 가운데 베이커리: 업종 상위 15에 없음(14곳 이하 / 977곳) — 자활 안 경쟁이 적다 — 묶으면 대표가 된다. (출처: 전국 자활기업 현황 977곳(한국자활복지개발원 공공데이터, 2026-10…)</a:t>
            </a:r>
          </a:p>
          <a:p>
            <a:r>
              <a:t>공공기관 우선구매: 법 제18조의2 · 구매 실적이 기관 평가에 — 기관이 「살 이유」가 있다. (출처: 보건복지부 「2026년 자활사업 안내」 — 시장진입형 급여 p.101 ·…)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공공기관 총무·행사 담당: 회의 간식·행사 답례품 — 품질이 고르고 증빙이 쉬운 곳. 회의 매주 · 행사 철마다. 닿는 법 — 견본 상자 + 우선구매 안내 한 장을 들고 직접 찾아간다.</a:t>
            </a:r>
          </a:p>
          <a:p>
            <a:r>
              <a:t>복지관·학교·기업 사회공헌팀: 행사 간식·명절 선물. 분기 · 명절. 닿는 법 — 광역자활센터·지역 사회적경제 네트워크 소개.</a:t>
            </a:r>
          </a:p>
          <a:p>
            <a:r>
              <a:t>일반 소비자: 선물용 지역 과자. 명절 · 기념일. 닿는 법 — 온라인 판매(아이디어 04)·축제 부스.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동네 빵집·프랜차이즈 — 강점 맛·매장·이름값, 약점 단체 맞춤 포장·증빙·우선구매 실적이 약하다. 우리는 공공 단체 주문에 맞춘 상자·증빙·납기로 겨룬다.</a:t>
            </a:r>
          </a:p>
          <a:p>
            <a:r>
              <a:t>센터별 자활 베이커리 — 강점 지역 인맥, 약점 규모가 작아 큰 주문을 못 받고 품질이 제각각. 우리는 경쟁자가 아니라 우리 편 — 공동 브랜드로 묶는다.</a:t>
            </a:r>
          </a:p>
          <a:p>
            <a:r>
              <a:t>대형 제과 선물 세트 — 강점 값·유통망, 약점 지역 이야기·사회적 가치가 없다. 우리는 「지역 재료 + 만든 사람」 이야기로 다르게 보인다.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S: 자활 안에서 반응이 큰 분야, 우선구매라는 제도 근거, 여러 센터 생산력을 합칠 수 있다</a:t>
            </a:r>
          </a:p>
          <a:p>
            <a:r>
              <a:t>W: 위생 인증이 아직 없다, 센터마다 품질이 다르다, 영업을 맡을 사람이 없다</a:t>
            </a:r>
          </a:p>
          <a:p>
            <a:r>
              <a:t>O: 기관의 사회적 가치 구매가 는다, 지역 농산물과 묶은 「지역 과자」, 온라인 판매 사업단(04)과 연계</a:t>
            </a:r>
          </a:p>
          <a:p>
            <a:r>
              <a:t>T: 원재료 값 오름, 위생 사고 한 번이 치명적, 베이커리 시장 정체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수요 ○: 기관 회의·행사 간식은 늘 있는 지출이고 우선구매 근거가 있다 — 시범 납품으로 재주문 의사를 확인한다</a:t>
            </a:r>
          </a:p>
          <a:p>
            <a:r>
              <a:t>기술 △: 제과 기술은 전문인력 1명으로 시작할 수 있으나 HACCP 준비가 필요하다 — 2년 안 준비</a:t>
            </a:r>
          </a:p>
          <a:p>
            <a:r>
              <a:t>자금 ○: 인건비는 자활근로·한시적 인건비, 설비는 자활기금 융자로 맞출 수 있다(p.128·p.134)</a:t>
            </a:r>
          </a:p>
          <a:p>
            <a:r>
              <a:t>인력 ○: 센터마다 베이커리 경험 참여자가 있다 — 묶으면 4~6명</a:t>
            </a:r>
          </a:p>
          <a:p>
            <a:r>
              <a:t>제도 ○: 자활기업 인정 요건(p.119~124)과 우선구매(p.134)가 이 사업 구조와 맞는다</a:t>
            </a:r>
          </a:p>
          <a:p>
            <a:r>
              <a:t>○ = 지금 가능, △ = 시범·일정 안에서 확인하고 보완.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상품·서비스: 지역 농산물 구움과자 — 그 지역 재료 한 가지를 넣은 이름 과자 · 유통기한이 길다 / 회의 간식 상자(6개입) — 정기 납품 · 세금계산서·증빙 한 번에 / 행사 답례 세트 — 행사 이름·날짜 인쇄 · 수백 개 단위</a:t>
            </a:r>
          </a:p>
          <a:p>
            <a:r>
              <a:t>일의 흐름: 주문 접수(정기·행사) → 배합표대로 굽기 — 센터 공통 → 식힘·포장·유통기한 표시 → 납품·증빙 서류 → 반응·재주문 기록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지원금은 시작을 돕지만 사업을 지켜 주지 않습니다. 첫째, 기술력입니다.</a:t>
            </a:r>
          </a:p>
          <a:p>
            <a:r>
              <a:t>제과·제빵 국가기술자격 — 왜: 자격이 있어야 기관이 품질을 믿고, 참여자는 자활이 끝나도 일할 수 있다. 어떻게: 전문인력이 주 2회 실습 지도 · 응시료는 사업단 부담. 언제: 1년 안 1명 · 3년 안 4명.</a:t>
            </a:r>
          </a:p>
          <a:p>
            <a:r>
              <a:t>HACCP(식품안전관리인증기준) — 왜: 공공기관·온라인 납품의 문턱 — 없으면 큰 거래처가 막힌다. 어떻게: 위생 동선 정비 → 기준서 작성 → 인증 신청. 언제: 2년 차 신청.</a:t>
            </a:r>
          </a:p>
          <a:p>
            <a:r>
              <a:t>배합표 표준화 — 왜: 센터마다 맛이 다르면 공동 브랜드가 무너진다. 어떻게: 대표 상품 배합을 한 장으로 · 분기마다 센터 간 맛 비교. 언제: 6개월 안.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제품 특화 — 다른 데서 못 사는 이유:</a:t>
            </a:r>
          </a:p>
          <a:p>
            <a:r>
              <a:t>오래 가는 구움과자 중심: 납품·택배·선물에 맞고 위생 위험이 낮다</a:t>
            </a:r>
          </a:p>
          <a:p>
            <a:r>
              <a:t>지역 농산물 한 가지를 넣은 「지역 이름 과자」: 어디서나 파는 쿠키가 아니라 그 지역에만 있는 과자가 된다</a:t>
            </a:r>
          </a:p>
          <a:p>
            <a:r>
              <a:t>행사 이름·날짜를 찍는 답례 포장: 기관 행사 담당의 일을 덜어 준다 — 다시 찾는 이유</a:t>
            </a:r>
          </a:p>
          <a:p/>
          <a:p>
            <a:r>
              <a:t>인기 상품은 감이 아니라 팔린 숫자로 고릅니다. 대표 상품 후보는 지역 농산물 구움과자, 회의 간식 상자(6개입), 명절·자활의 날 답례 세트.</a:t>
            </a:r>
          </a:p>
          <a:p>
            <a:r>
              <a:t>시제품 — 후보 3개를 작게 만들어 시식·시연 — 무엇을 왜 골랐는지 적는다</a:t>
            </a:r>
          </a:p>
          <a:p>
            <a:r>
              <a:t>반응 재기 — 한 달 동안 판매량·재주문·댓글을 상품마다 따로 센다</a:t>
            </a:r>
          </a:p>
          <a:p>
            <a:r>
              <a:t>고르기 — 가장 잘 나간 1개를 대표 상품으로 — 포장·이름·이야기를 몰아 준다</a:t>
            </a:r>
          </a:p>
          <a:p>
            <a:r>
              <a:t>고치기 — 대표 상품은 매달 한 군데씩 고친다(맛·크기·포장·값) — 고친 뒤 다시 잰다</a:t>
            </a:r>
          </a:p>
          <a:p>
            <a:r>
              <a:t>넓히기 — 분기마다 새 상품 1개 시험 · 석 달 안 팔린 상품은 접는다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지역 농가·로컬푸드: 우리가 주는 것 정기 매입, 받는 것 그 지역에만 있는 재료·이야기. 첫걸음 — 시범 단계에서 농가 1곳과 매입 약속.</a:t>
            </a:r>
          </a:p>
          <a:p>
            <a:r>
              <a:t>동네 유명 빵집·제과 명인: 우리가 주는 것 공동 개발 상품에 이름을 함께 표기, 받는 것 기술 전수·품질 신뢰. 첫걸음 — 대표 상품 개발 때 재능기부 요청.</a:t>
            </a:r>
          </a:p>
          <a:p>
            <a:r>
              <a:t>카페 자활사업단: 우리가 주는 것 매일 납품, 받는 것 매일 나가는 판로. 첫걸음 — 3개월 차 2곳 납품 시작.</a:t>
            </a:r>
          </a:p>
          <a:p>
            <a:r>
              <a:t>공공기관·기업 사회공헌팀: 우리가 주는 것 행사 맞춤 답례품, 받는 것 대량·정기 주문. 첫걸음 — 자활의 날(9~10월) 전 견본 발송.</a:t>
            </a:r>
          </a:p>
          <a:p/>
          <a:p>
            <a:r>
              <a:t>브랜드 방침: 광역 단위 공동 브랜드 하나 — 상자에는 공동 이름과 함께 「자활기업이 만듭니다 · ○○센터」를 적어, 크기는 하나로 보이고 이야기는 센터마다 살린다. 이름·포장은 협업 디자이너와 1년 차에 확정하고 상표 출원까지 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공공기관 회의 간식: 지자체·공단 5곳에 견본 상자 + 우선구매 안내 (1~3개월) — 1년 목표 정기 계약 2곳.</a:t>
            </a:r>
          </a:p>
          <a:p>
            <a:r>
              <a:t>행사 답례품: 자활의 날·박람회·기관 행사 담당 (9~10월) — 1년 목표 행사 3건.</a:t>
            </a:r>
          </a:p>
          <a:p>
            <a:r>
              <a:t>카페 사업단 납품: 지역 카페 자활사업단 (3개월~) — 1년 목표 매일 납품 2곳.</a:t>
            </a:r>
          </a:p>
          <a:p>
            <a:r>
              <a:t>온라인·명절 선물: 아이디어 04 스토어 입점 (6개월~) — 1년 목표 명절 세트 판매.</a:t>
            </a:r>
          </a:p>
          <a:p/>
          <a:p>
            <a:r>
              <a:t>가격 전략: 값은 「재료비 + 포장비 + 인건비 몫」으로 바닥을 정하고, 기관 회의 간식 예산 단가 안에 들어가게 맞춥니다. 정기 계약은 조금 싸게, 이름 인쇄 같은 맞춤은 따로 받습니다. 시장 견적 전이라 숫자는 시범 석 달의 원가 기록으로 정합니다.</a:t>
            </a:r>
          </a:p>
          <a:p>
            <a:r>
              <a:t>홍보: 인스타 ttong627·센터 계정 공동 게시 — 만든 사람 이야기 카드 / 견본 상자에 「우선구매 안내」 한 장과 재주문 연락처 / 자활의 날·박람회 시식 부스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0~3개월: 구움과자 3종 시제품 · 공공기관 1곳 한 달 납품 · 자격 공부 시작. 책임 사업단장·전문인력. 확인 기준 — 한 달 납품 끝 + 재주문 의사.</a:t>
            </a:r>
          </a:p>
          <a:p>
            <a:r>
              <a:t>4~6개월: 대표 상품 1개 확정 · 견본 상자 5곳 · 배합표 표준화. 책임 전문인력. 확인 기준 — 정기 계약 2곳.</a:t>
            </a:r>
          </a:p>
          <a:p>
            <a:r>
              <a:t>7~12개월: 공동 브랜드 이름·상자 확정 · 참여 센터 3곳 묶기 · 온라인 입점. 책임 광역센터·사업단장. 확인 기준 — 참여 센터 3곳 · 월 매출 목표 50%.</a:t>
            </a:r>
          </a:p>
          <a:p>
            <a:r>
              <a:t>2년 차: 자활기업 인정 · HACCP 신청 · 지역 농가 정기 매입. 책임 대표. 확인 기준 — 인정 + 자격 2명.</a:t>
            </a:r>
          </a:p>
          <a:p>
            <a:r>
              <a:t>3년 차: 광역 공동 브랜드 · 명절 세트 · 지원 줄어드는 만큼 매출로 메우기. 책임 대표. 확인 기준 — 자립 매출 도달.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첫해 사업비는 1억 7,272만원 ~ 2억 8,045만원(추정)입니다. 인건비는 자활근로·한시적 인건비(p.101·p.128), 설비는 자활기금 융자(p.134)로 조달합니다.</a:t>
            </a:r>
          </a:p>
          <a:p>
            <a:r>
              <a:t>인건비 지원은 시간이 지나며 줄어듭니다. 그래서 단계마다 매달 얼마를 팔아야 스스로 버티는지 계산했습니다.</a:t>
            </a:r>
          </a:p>
          <a:p>
            <a:r>
              <a:t>1~2년 차 · 참여자 인건비 100% 지원: 필요한 월 매출 958만원(하루 435,000원)</a:t>
            </a:r>
          </a:p>
          <a:p>
            <a:r>
              <a:t>3~5년 차 · 50% 지원: 필요한 월 매출 1,545만원(하루 702,000원)</a:t>
            </a:r>
          </a:p>
          <a:p>
            <a:r>
              <a:t>6년 차부터 · 지원 없음: 필요한 월 매출 2,132만원(하루 969,000원)</a:t>
            </a:r>
          </a:p>
          <a:p>
            <a:r>
              <a:t>전문인력 인건비는 보수적으로 늘 우리 부담으로 셌고, 설비·운영비는 견적 전 추정입니다.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정기 납품처: 1년 2곳, 3년 10곳 — 계약서 수</a:t>
            </a:r>
          </a:p>
          <a:p>
            <a:r>
              <a:t>월 매출: 1년 자립 매출의 50%, 3년 자립 매출 100% — 매출 장부</a:t>
            </a:r>
          </a:p>
          <a:p>
            <a:r>
              <a:t>재주문율: 1년 50%, 3년 70% — 다시 주문한 기관 ÷ 거래 기관</a:t>
            </a:r>
          </a:p>
          <a:p>
            <a:r>
              <a:t>제과·제빵 자격 취득: 1년 1명, 3년 4명 — 자격증 사본</a:t>
            </a:r>
          </a:p>
          <a:p>
            <a:r>
              <a:t>탈수급 인원: 1년 —, 3년 2명 — 수급 변동 확인</a:t>
            </a:r>
          </a:p>
          <a:p>
            <a:r>
              <a:t>사회적 가치: 일자리(참여자 4~6명 — 출근 명부) / 탈수급·소득(소득으로 수급을 벗어난 인원 — 수급 변동) / 지역 농가(매입한 지역 농산물 금액 — 매입 장부) / 인식 개선(「자활기업이 만든」 표시 상품 판매 수)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위생 사고(가능성 낮음, 영향 큼): 대응 — 유통기한 긴 구움과자부터 · 매일 위생 점검표 · HACCP 준비. 미리 볼 신호 — 반품·불만 건수.</a:t>
            </a:r>
          </a:p>
          <a:p>
            <a:r>
              <a:t>기관 주문이 끊김(가능성 중간, 영향 큼): 대응 — 거래 기관을 10곳으로 나눈다 · 일반 판로를 함께 키운다. 미리 볼 신호 — 한 기관 매출 비중 40% 넘으면 경고.</a:t>
            </a:r>
          </a:p>
          <a:p>
            <a:r>
              <a:t>원재료 값 오름(가능성 높음, 영향 중간): 대응 — 정기 계약에 값 조정 조항 · 지역 농가 직매입. 미리 볼 신호 — 원가 비율 월별.</a:t>
            </a:r>
          </a:p>
          <a:p>
            <a:r>
              <a:t>센터 사이 품질 차이(가능성 중간, 영향 중간): 대응 — 배합표 하나 · 같은 재료 공동 구매 · 분기 맛 비교. 미리 볼 신호 — 센터별 불만 건수.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3년 뒤 모습: 광역 한 곳 공동 브랜드 · 기관 정기 납품 10곳 · 인건비 지원 없이도 서는 매출</a:t>
            </a:r>
          </a:p>
          <a:p>
            <a:r>
              <a:t>넓히기: 같은 방식(배합표·상자·우선구매 안내)을 다른 광역에 그대로 옮긴다 · 온라인·명절 선물로 일반 손님</a:t>
            </a:r>
          </a:p>
          <a:p>
            <a:r>
              <a:t>이 사업의 장점: 이미 있는 생산력(센터 베이커리)을 묶기만 하면 된다 — 새로 짓는 비용이 적다</a:t>
            </a:r>
          </a:p>
          <a:p/>
          <a:p>
            <a:r>
              <a:t>가장 큰 기대 효과는 「정기 판로」. 공공기관 회의 간식·행사 답례품 — 한 번 뚫리면 매달 이어진다. 근거: 우선구매 법 제18조의2 · p.134.</a:t>
            </a:r>
          </a:p>
          <a:p>
            <a:r>
              <a:t>마지막으로 여쭙니다 — 여러분 센터라면 어떤 과자로 시작하시겠어요?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5.xml"/><Relationship Id="rId4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c_k"/>
          <p:cNvSpPr txBox="1"/>
          <p:nvPr/>
        </p:nvSpPr>
        <p:spPr>
          <a:xfrm>
            <a:off x="640080" y="1371600"/>
            <a:ext cx="6400800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자활사업 계획서 · 아이디어 01</a:t>
            </a:r>
          </a:p>
        </p:txBody>
      </p:sp>
      <p:sp>
        <p:nvSpPr>
          <p:cNvPr id="6" name="c_t"/>
          <p:cNvSpPr txBox="1"/>
          <p:nvPr/>
        </p:nvSpPr>
        <p:spPr>
          <a:xfrm>
            <a:off x="640080" y="1874519"/>
            <a:ext cx="6949440" cy="18288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자활 베이커리·디저트 공동 브랜드</a:t>
            </a:r>
          </a:p>
        </p:txBody>
      </p:sp>
      <p:sp>
        <p:nvSpPr>
          <p:cNvPr id="7" name="c_badge"/>
          <p:cNvSpPr/>
          <p:nvPr/>
        </p:nvSpPr>
        <p:spPr>
          <a:xfrm>
            <a:off x="640080" y="3840480"/>
            <a:ext cx="2377440" cy="50292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바로 해볼 사업</a:t>
            </a:r>
          </a:p>
        </p:txBody>
      </p:sp>
      <p:sp>
        <p:nvSpPr>
          <p:cNvPr id="8" name="c_def"/>
          <p:cNvSpPr txBox="1"/>
          <p:nvPr/>
        </p:nvSpPr>
        <p:spPr>
          <a:xfrm>
            <a:off x="640080" y="4526280"/>
            <a:ext cx="6766560" cy="11887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지역 자활 베이커리 여러 곳이 한 이름·한 품질 기준으로 묶여 공공기관·단체의 회의 간식과 행사 답례품을 정기로 납품하는 공동 브랜드 사업</a:t>
            </a:r>
          </a:p>
        </p:txBody>
      </p:sp>
      <p:sp>
        <p:nvSpPr>
          <p:cNvPr id="9" name="c_org"/>
          <p:cNvSpPr txBox="1"/>
          <p:nvPr/>
        </p:nvSpPr>
        <p:spPr>
          <a:xfrm>
            <a:off x="640080" y="6080760"/>
            <a:ext cx="64008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 사회적협동조합 · 웰쉐어로지스 · 2026년 11월</a:t>
            </a:r>
          </a:p>
        </p:txBody>
      </p:sp>
      <p:pic>
        <p:nvPicPr>
          <p:cNvPr id="10" name="c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188720"/>
            <a:ext cx="4901707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Ⅰ 사업 개요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한눈에 보는 사업</a:t>
            </a:r>
          </a:p>
        </p:txBody>
      </p:sp>
      <p:sp>
        <p:nvSpPr>
          <p:cNvPr id="7" name="s1_stat"/>
          <p:cNvSpPr/>
          <p:nvPr/>
        </p:nvSpPr>
        <p:spPr>
          <a:xfrm>
            <a:off x="54864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1억 7,272만원 ~ 2억 8,045만원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</p:txBody>
      </p:sp>
      <p:sp>
        <p:nvSpPr>
          <p:cNvPr id="8" name="s2_stat"/>
          <p:cNvSpPr/>
          <p:nvPr/>
        </p:nvSpPr>
        <p:spPr>
          <a:xfrm>
            <a:off x="338328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4~6명 + 1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참여자 + 전문인력</a:t>
            </a:r>
          </a:p>
        </p:txBody>
      </p:sp>
      <p:sp>
        <p:nvSpPr>
          <p:cNvPr id="9" name="s3_stat"/>
          <p:cNvSpPr/>
          <p:nvPr/>
        </p:nvSpPr>
        <p:spPr>
          <a:xfrm>
            <a:off x="621792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2,132만원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자립 월 매출 목표</a:t>
            </a:r>
          </a:p>
        </p:txBody>
      </p:sp>
      <p:sp>
        <p:nvSpPr>
          <p:cNvPr id="10" name="s4_stat"/>
          <p:cNvSpPr/>
          <p:nvPr/>
        </p:nvSpPr>
        <p:spPr>
          <a:xfrm>
            <a:off x="905256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정기 판로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</p:txBody>
      </p:sp>
      <p:sp>
        <p:nvSpPr>
          <p:cNvPr id="11" name="s5_def"/>
          <p:cNvSpPr txBox="1"/>
          <p:nvPr/>
        </p:nvSpPr>
        <p:spPr>
          <a:xfrm>
            <a:off x="548640" y="3977639"/>
            <a:ext cx="7589520" cy="10972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지역 자활 베이커리 여러 곳이 한 이름·한 품질 기준으로 묶여 공공기관·단체의 회의 간식과 행사 답례품을 정기로 납품하는 공동 브랜드 사업</a:t>
            </a:r>
          </a:p>
        </p:txBody>
      </p:sp>
      <p:sp>
        <p:nvSpPr>
          <p:cNvPr id="12" name="s5_top"/>
          <p:cNvSpPr/>
          <p:nvPr/>
        </p:nvSpPr>
        <p:spPr>
          <a:xfrm>
            <a:off x="548640" y="5120640"/>
            <a:ext cx="7589520" cy="8229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공공기관 회의 간식·행사 답례품 — 한 번 뚫리면 매달 이어진다</a:t>
            </a:r>
          </a:p>
        </p:txBody>
      </p:sp>
      <p:pic>
        <p:nvPicPr>
          <p:cNvPr id="13" name="s5_jj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3566160"/>
            <a:ext cx="1998617" cy="3108960"/>
          </a:xfrm>
          <a:prstGeom prst="rect">
            <a:avLst/>
          </a:prstGeom>
        </p:spPr>
      </p:pic>
      <p:pic>
        <p:nvPicPr>
          <p:cNvPr id="14" name="s5_pg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0" y="4572000"/>
            <a:ext cx="1736576" cy="21031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Ⅱ 추진 배경과 필요성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이 사업인가</a:t>
            </a:r>
          </a:p>
        </p:txBody>
      </p:sp>
      <p:sp>
        <p:nvSpPr>
          <p:cNvPr id="7" name="s1_bg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n"/>
          <p:cNvSpPr/>
          <p:nvPr/>
        </p:nvSpPr>
        <p:spPr>
          <a:xfrm>
            <a:off x="68580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9" name="s1_p"/>
          <p:cNvSpPr txBox="1"/>
          <p:nvPr/>
        </p:nvSpPr>
        <p:spPr>
          <a:xfrm>
            <a:off x="128016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 현장에서 베이커리는 반응이 가장 큰 분야입니다. 인스타그램 자활 글 가운데 베이커리 글은 103개(54개 계정)이고 좋아요 가운데값이 14로, 전체 자활 글보다 높습니다. 그런데 전국 자활기업 977곳 가운데 베이커리는 업종 상위 15위에도 들지 못합니다(14곳 이하). 사람들은 좋아하는데 사업으로 선 곳이 드뭅니다.</a:t>
            </a:r>
          </a:p>
        </p:txBody>
      </p:sp>
      <p:sp>
        <p:nvSpPr>
          <p:cNvPr id="10" name="s2_bg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s2_n"/>
          <p:cNvSpPr/>
          <p:nvPr/>
        </p:nvSpPr>
        <p:spPr>
          <a:xfrm>
            <a:off x="630936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2" name="s2_p"/>
          <p:cNvSpPr txBox="1"/>
          <p:nvPr/>
        </p:nvSpPr>
        <p:spPr>
          <a:xfrm>
            <a:off x="690372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센터마다 작게 따로 굽다 보니 맛·포장·값이 제각각이고, 한 번에 수백 개가 필요한 기관 행사 주문을 받지 못합니다. 생산을 묶고 기준을 하나로 만들면 받을 수 있습니다.</a:t>
            </a:r>
          </a:p>
        </p:txBody>
      </p:sp>
      <p:sp>
        <p:nvSpPr>
          <p:cNvPr id="13" name="s3_bg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3_n"/>
          <p:cNvSpPr/>
          <p:nvPr/>
        </p:nvSpPr>
        <p:spPr>
          <a:xfrm>
            <a:off x="685800" y="448056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5" name="s3_p"/>
          <p:cNvSpPr txBox="1"/>
          <p:nvPr/>
        </p:nvSpPr>
        <p:spPr>
          <a:xfrm>
            <a:off x="1280160" y="443484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공공기관은 자활기업 물품을 우선 구매하도록 법에 정해져 있고(국민기초생활보장법 제18조의2), 구매 실적이 기관 평가에 들어갑니다(2026 자활사업 안내 p.134). 사는 쪽에도 살 이유가 있습니다.</a:t>
            </a:r>
          </a:p>
        </p:txBody>
      </p:sp>
      <p:sp>
        <p:nvSpPr>
          <p:cNvPr id="16" name="s4_bg"/>
          <p:cNvSpPr/>
          <p:nvPr/>
        </p:nvSpPr>
        <p:spPr>
          <a:xfrm>
            <a:off x="6172200" y="434340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s4_n"/>
          <p:cNvSpPr/>
          <p:nvPr/>
        </p:nvSpPr>
        <p:spPr>
          <a:xfrm>
            <a:off x="6309360" y="448056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8" name="s4_p"/>
          <p:cNvSpPr txBox="1"/>
          <p:nvPr/>
        </p:nvSpPr>
        <p:spPr>
          <a:xfrm>
            <a:off x="6903720" y="443484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다만 국내 베이커리 시장 전체는 약 13.6조 원에서 점포 수가 늘지 않는 정체 국면입니다(삼일PwC경영연구원, 2026). 그래서 이 사업은 동네 빵집과 같은 손님을 두고 겨루지 않고, 일반 빵집이 약한 「공공·단체 정기 주문」으로 들어갑니다.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시장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숫자가 말하는 시장</a:t>
            </a:r>
          </a:p>
        </p:txBody>
      </p:sp>
      <p:sp>
        <p:nvSpPr>
          <p:cNvPr id="7" name="s1_m"/>
          <p:cNvSpPr/>
          <p:nvPr/>
        </p:nvSpPr>
        <p:spPr>
          <a:xfrm>
            <a:off x="548640" y="2057400"/>
            <a:ext cx="259461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국내 베이커리 시장</a:t>
            </a:r>
          </a:p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약 13.6조 원(2025) · 점포 약 2.8만 개, 늘어남 멈춤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매장 장사는 꽉 찼다 → 단체·공공 주문으로 간다</a:t>
            </a:r>
          </a:p>
        </p:txBody>
      </p:sp>
      <p:sp>
        <p:nvSpPr>
          <p:cNvPr id="8" name="s2_m"/>
          <p:cNvSpPr/>
          <p:nvPr/>
        </p:nvSpPr>
        <p:spPr>
          <a:xfrm>
            <a:off x="3371850" y="2057400"/>
            <a:ext cx="259461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9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 베이커리 관심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인스타 글 103개 · 54개 계정 · 좋아요 가운데값 14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알리면 반응이 온다 — 홍보 길은 이미 있다</a:t>
            </a:r>
          </a:p>
        </p:txBody>
      </p:sp>
      <p:sp>
        <p:nvSpPr>
          <p:cNvPr id="9" name="s3_m"/>
          <p:cNvSpPr/>
          <p:nvPr/>
        </p:nvSpPr>
        <p:spPr>
          <a:xfrm>
            <a:off x="6195059" y="2057400"/>
            <a:ext cx="259461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9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자활기업 가운데 베이커리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업종 상위 15에 없음(14곳 이하 / 977곳)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 안 경쟁이 적다 — 묶으면 대표가 된다</a:t>
            </a:r>
          </a:p>
        </p:txBody>
      </p:sp>
      <p:sp>
        <p:nvSpPr>
          <p:cNvPr id="10" name="s4_m"/>
          <p:cNvSpPr/>
          <p:nvPr/>
        </p:nvSpPr>
        <p:spPr>
          <a:xfrm>
            <a:off x="9018269" y="2057400"/>
            <a:ext cx="259461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공공기관 우선구매</a:t>
            </a:r>
          </a:p>
          <a:p>
            <a:pPr algn="l">
              <a:spcAft>
                <a:spcPts val="400"/>
              </a:spcAft>
            </a:pPr>
            <a:r>
              <a:rPr sz="2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법 제18조의2 · 구매 실적이 기관 평가에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기관이 「살 이유」가 있다</a:t>
            </a:r>
          </a:p>
        </p:txBody>
      </p:sp>
      <p:sp>
        <p:nvSpPr>
          <p:cNvPr id="11" name="src"/>
          <p:cNvSpPr txBox="1"/>
          <p:nvPr/>
        </p:nvSpPr>
        <p:spPr>
          <a:xfrm>
            <a:off x="548640" y="6172200"/>
            <a:ext cx="1097280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출처: 자활 인스타 전수 조사 · 전국 자활기업 현황 · 공공 통계(계획서 붙임)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고객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누가, 왜 사나</a:t>
            </a:r>
          </a:p>
        </p:txBody>
      </p:sp>
      <p:sp>
        <p:nvSpPr>
          <p:cNvPr id="7" name="s1_c"/>
          <p:cNvSpPr/>
          <p:nvPr/>
        </p:nvSpPr>
        <p:spPr>
          <a:xfrm>
            <a:off x="54864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공공기관 총무·행사 담당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회의 간식·행사 답례품 — 품질이 고르고 증빙이 쉬운 곳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회의 매주 · 행사 철마다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견본 상자 + 우선구매 안내 한 장을 들고 직접 찾아간다</a:t>
            </a:r>
          </a:p>
        </p:txBody>
      </p:sp>
      <p:sp>
        <p:nvSpPr>
          <p:cNvPr id="8" name="s2_c"/>
          <p:cNvSpPr/>
          <p:nvPr/>
        </p:nvSpPr>
        <p:spPr>
          <a:xfrm>
            <a:off x="431292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복지관·학교·기업 사회공헌팀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행사 간식·명절 선물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분기 · 명절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광역자활센터·지역 사회적경제 네트워크 소개</a:t>
            </a:r>
          </a:p>
        </p:txBody>
      </p:sp>
      <p:sp>
        <p:nvSpPr>
          <p:cNvPr id="9" name="s3_c"/>
          <p:cNvSpPr/>
          <p:nvPr/>
        </p:nvSpPr>
        <p:spPr>
          <a:xfrm>
            <a:off x="807720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일반 소비자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선물용 지역 과자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명절 · 기념일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온라인 판매(아이디어 04)·축제 부스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경쟁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누구와 겨루고, 어떻게 이기나</a:t>
            </a:r>
          </a:p>
        </p:txBody>
      </p:sp>
      <p:sp>
        <p:nvSpPr>
          <p:cNvPr id="7" name="hd"/>
          <p:cNvSpPr/>
          <p:nvPr/>
        </p:nvSpPr>
        <p:spPr>
          <a:xfrm>
            <a:off x="54864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경쟁자</a:t>
            </a:r>
          </a:p>
        </p:txBody>
      </p:sp>
      <p:sp>
        <p:nvSpPr>
          <p:cNvPr id="8" name="hd"/>
          <p:cNvSpPr/>
          <p:nvPr/>
        </p:nvSpPr>
        <p:spPr>
          <a:xfrm>
            <a:off x="292608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강점</a:t>
            </a:r>
          </a:p>
        </p:txBody>
      </p:sp>
      <p:sp>
        <p:nvSpPr>
          <p:cNvPr id="9" name="hd"/>
          <p:cNvSpPr/>
          <p:nvPr/>
        </p:nvSpPr>
        <p:spPr>
          <a:xfrm>
            <a:off x="5303520" y="1965960"/>
            <a:ext cx="28529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약점</a:t>
            </a:r>
          </a:p>
        </p:txBody>
      </p:sp>
      <p:sp>
        <p:nvSpPr>
          <p:cNvPr id="10" name="hd"/>
          <p:cNvSpPr/>
          <p:nvPr/>
        </p:nvSpPr>
        <p:spPr>
          <a:xfrm>
            <a:off x="8229600" y="1965960"/>
            <a:ext cx="33101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우리 대응</a:t>
            </a:r>
          </a:p>
        </p:txBody>
      </p:sp>
      <p:sp>
        <p:nvSpPr>
          <p:cNvPr id="11" name="s1_r0"/>
          <p:cNvSpPr/>
          <p:nvPr/>
        </p:nvSpPr>
        <p:spPr>
          <a:xfrm>
            <a:off x="54864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동네 빵집·프랜차이즈</a:t>
            </a:r>
          </a:p>
        </p:txBody>
      </p:sp>
      <p:sp>
        <p:nvSpPr>
          <p:cNvPr id="12" name="s1_r1"/>
          <p:cNvSpPr/>
          <p:nvPr/>
        </p:nvSpPr>
        <p:spPr>
          <a:xfrm>
            <a:off x="292608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맛·매장·이름값</a:t>
            </a:r>
          </a:p>
        </p:txBody>
      </p:sp>
      <p:sp>
        <p:nvSpPr>
          <p:cNvPr id="13" name="s1_r2"/>
          <p:cNvSpPr/>
          <p:nvPr/>
        </p:nvSpPr>
        <p:spPr>
          <a:xfrm>
            <a:off x="5303520" y="246888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단체 맞춤 포장·증빙·우선구매 실적이 약하다</a:t>
            </a:r>
          </a:p>
        </p:txBody>
      </p:sp>
      <p:sp>
        <p:nvSpPr>
          <p:cNvPr id="14" name="s1_r3"/>
          <p:cNvSpPr/>
          <p:nvPr/>
        </p:nvSpPr>
        <p:spPr>
          <a:xfrm>
            <a:off x="8229600" y="246888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공공 단체 주문에 맞춘 상자·증빙·납기로 겨룬다</a:t>
            </a:r>
          </a:p>
        </p:txBody>
      </p:sp>
      <p:sp>
        <p:nvSpPr>
          <p:cNvPr id="15" name="s2_r0"/>
          <p:cNvSpPr/>
          <p:nvPr/>
        </p:nvSpPr>
        <p:spPr>
          <a:xfrm>
            <a:off x="54864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센터별 자활 베이커리</a:t>
            </a:r>
          </a:p>
        </p:txBody>
      </p:sp>
      <p:sp>
        <p:nvSpPr>
          <p:cNvPr id="16" name="s2_r1"/>
          <p:cNvSpPr/>
          <p:nvPr/>
        </p:nvSpPr>
        <p:spPr>
          <a:xfrm>
            <a:off x="292608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지역 인맥</a:t>
            </a:r>
          </a:p>
        </p:txBody>
      </p:sp>
      <p:sp>
        <p:nvSpPr>
          <p:cNvPr id="17" name="s2_r2"/>
          <p:cNvSpPr/>
          <p:nvPr/>
        </p:nvSpPr>
        <p:spPr>
          <a:xfrm>
            <a:off x="5303520" y="388620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규모가 작아 큰 주문을 못 받고 품질이 제각각</a:t>
            </a:r>
          </a:p>
        </p:txBody>
      </p:sp>
      <p:sp>
        <p:nvSpPr>
          <p:cNvPr id="18" name="s2_r3"/>
          <p:cNvSpPr/>
          <p:nvPr/>
        </p:nvSpPr>
        <p:spPr>
          <a:xfrm>
            <a:off x="8229600" y="388620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경쟁자가 아니라 우리 편 — 공동 브랜드로 묶는다</a:t>
            </a:r>
          </a:p>
        </p:txBody>
      </p:sp>
      <p:sp>
        <p:nvSpPr>
          <p:cNvPr id="19" name="s3_r0"/>
          <p:cNvSpPr/>
          <p:nvPr/>
        </p:nvSpPr>
        <p:spPr>
          <a:xfrm>
            <a:off x="548640" y="530352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대형 제과 선물 세트</a:t>
            </a:r>
          </a:p>
        </p:txBody>
      </p:sp>
      <p:sp>
        <p:nvSpPr>
          <p:cNvPr id="20" name="s3_r1"/>
          <p:cNvSpPr/>
          <p:nvPr/>
        </p:nvSpPr>
        <p:spPr>
          <a:xfrm>
            <a:off x="2926080" y="530352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값·유통망</a:t>
            </a:r>
          </a:p>
        </p:txBody>
      </p:sp>
      <p:sp>
        <p:nvSpPr>
          <p:cNvPr id="21" name="s3_r2"/>
          <p:cNvSpPr/>
          <p:nvPr/>
        </p:nvSpPr>
        <p:spPr>
          <a:xfrm>
            <a:off x="5303520" y="530352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지역 이야기·사회적 가치가 없다</a:t>
            </a:r>
          </a:p>
        </p:txBody>
      </p:sp>
      <p:sp>
        <p:nvSpPr>
          <p:cNvPr id="22" name="s3_r3"/>
          <p:cNvSpPr/>
          <p:nvPr/>
        </p:nvSpPr>
        <p:spPr>
          <a:xfrm>
            <a:off x="8229600" y="530352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「지역 재료 + 만든 사람」 이야기로 다르게 보인다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SWOT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강점·약점·기회·위협</a:t>
            </a:r>
          </a:p>
        </p:txBody>
      </p:sp>
      <p:sp>
        <p:nvSpPr>
          <p:cNvPr id="7" name="s1_q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S  강점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자활 안에서 반응이 큰 분야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우선구매라는 제도 근거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여러 센터 생산력을 합칠 수 있다</a:t>
            </a:r>
          </a:p>
        </p:txBody>
      </p:sp>
      <p:sp>
        <p:nvSpPr>
          <p:cNvPr id="8" name="s2_q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W  약점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위생 인증이 아직 없다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센터마다 품질이 다르다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영업을 맡을 사람이 없다</a:t>
            </a:r>
          </a:p>
        </p:txBody>
      </p:sp>
      <p:sp>
        <p:nvSpPr>
          <p:cNvPr id="9" name="s3_q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O  기회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기관의 사회적 가치 구매가 는다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지역 농산물과 묶은 「지역 과자」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온라인 판매 사업단(04)과 연계</a:t>
            </a:r>
          </a:p>
        </p:txBody>
      </p:sp>
      <p:sp>
        <p:nvSpPr>
          <p:cNvPr id="10" name="s4_q"/>
          <p:cNvSpPr/>
          <p:nvPr/>
        </p:nvSpPr>
        <p:spPr>
          <a:xfrm>
            <a:off x="617220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T  위협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원재료 값 오름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위생 사고 한 번이 치명적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베이커리 시장 정체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Ⅳ 타당성 검토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할 수 있는가 — 다섯 가지 검토</a:t>
            </a:r>
          </a:p>
        </p:txBody>
      </p:sp>
      <p:sp>
        <p:nvSpPr>
          <p:cNvPr id="7" name="s1_v"/>
          <p:cNvSpPr/>
          <p:nvPr/>
        </p:nvSpPr>
        <p:spPr>
          <a:xfrm>
            <a:off x="548640" y="192024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8" name="s1_k"/>
          <p:cNvSpPr txBox="1"/>
          <p:nvPr/>
        </p:nvSpPr>
        <p:spPr>
          <a:xfrm>
            <a:off x="1417320" y="192024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수요</a:t>
            </a:r>
          </a:p>
        </p:txBody>
      </p:sp>
      <p:sp>
        <p:nvSpPr>
          <p:cNvPr id="9" name="s1_w"/>
          <p:cNvSpPr txBox="1"/>
          <p:nvPr/>
        </p:nvSpPr>
        <p:spPr>
          <a:xfrm>
            <a:off x="2651760" y="192024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기관 회의·행사 간식은 늘 있는 지출이고 우선구매 근거가 있다 — 시범 납품으로 재주문 의사를 확인한다</a:t>
            </a:r>
          </a:p>
        </p:txBody>
      </p:sp>
      <p:sp>
        <p:nvSpPr>
          <p:cNvPr id="10" name="s2_v"/>
          <p:cNvSpPr/>
          <p:nvPr/>
        </p:nvSpPr>
        <p:spPr>
          <a:xfrm>
            <a:off x="548640" y="2788920"/>
            <a:ext cx="731520" cy="73152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△</a:t>
            </a:r>
          </a:p>
        </p:txBody>
      </p:sp>
      <p:sp>
        <p:nvSpPr>
          <p:cNvPr id="11" name="s2_k"/>
          <p:cNvSpPr txBox="1"/>
          <p:nvPr/>
        </p:nvSpPr>
        <p:spPr>
          <a:xfrm>
            <a:off x="1417320" y="278892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기술</a:t>
            </a:r>
          </a:p>
        </p:txBody>
      </p:sp>
      <p:sp>
        <p:nvSpPr>
          <p:cNvPr id="12" name="s2_w"/>
          <p:cNvSpPr txBox="1"/>
          <p:nvPr/>
        </p:nvSpPr>
        <p:spPr>
          <a:xfrm>
            <a:off x="2651760" y="278892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제과 기술은 전문인력 1명으로 시작할 수 있으나 HACCP 준비가 필요하다 — 2년 안 준비</a:t>
            </a:r>
          </a:p>
        </p:txBody>
      </p:sp>
      <p:sp>
        <p:nvSpPr>
          <p:cNvPr id="13" name="s3_v"/>
          <p:cNvSpPr/>
          <p:nvPr/>
        </p:nvSpPr>
        <p:spPr>
          <a:xfrm>
            <a:off x="548640" y="365760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4" name="s3_k"/>
          <p:cNvSpPr txBox="1"/>
          <p:nvPr/>
        </p:nvSpPr>
        <p:spPr>
          <a:xfrm>
            <a:off x="1417320" y="365760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자금</a:t>
            </a:r>
          </a:p>
        </p:txBody>
      </p:sp>
      <p:sp>
        <p:nvSpPr>
          <p:cNvPr id="15" name="s3_w"/>
          <p:cNvSpPr txBox="1"/>
          <p:nvPr/>
        </p:nvSpPr>
        <p:spPr>
          <a:xfrm>
            <a:off x="2651760" y="365760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인건비는 자활근로·한시적 인건비, 설비는 자활기금 융자로 맞출 수 있다(p.128·p.134)</a:t>
            </a:r>
          </a:p>
        </p:txBody>
      </p:sp>
      <p:sp>
        <p:nvSpPr>
          <p:cNvPr id="16" name="s4_v"/>
          <p:cNvSpPr/>
          <p:nvPr/>
        </p:nvSpPr>
        <p:spPr>
          <a:xfrm>
            <a:off x="548640" y="4526279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7" name="s4_k"/>
          <p:cNvSpPr txBox="1"/>
          <p:nvPr/>
        </p:nvSpPr>
        <p:spPr>
          <a:xfrm>
            <a:off x="1417320" y="4526279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인력</a:t>
            </a:r>
          </a:p>
        </p:txBody>
      </p:sp>
      <p:sp>
        <p:nvSpPr>
          <p:cNvPr id="18" name="s4_w"/>
          <p:cNvSpPr txBox="1"/>
          <p:nvPr/>
        </p:nvSpPr>
        <p:spPr>
          <a:xfrm>
            <a:off x="2651760" y="4526279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센터마다 베이커리 경험 참여자가 있다 — 묶으면 4~6명</a:t>
            </a:r>
          </a:p>
        </p:txBody>
      </p:sp>
      <p:sp>
        <p:nvSpPr>
          <p:cNvPr id="19" name="s5_v"/>
          <p:cNvSpPr/>
          <p:nvPr/>
        </p:nvSpPr>
        <p:spPr>
          <a:xfrm>
            <a:off x="548640" y="539496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20" name="s5_k"/>
          <p:cNvSpPr txBox="1"/>
          <p:nvPr/>
        </p:nvSpPr>
        <p:spPr>
          <a:xfrm>
            <a:off x="1417320" y="539496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제도</a:t>
            </a:r>
          </a:p>
        </p:txBody>
      </p:sp>
      <p:sp>
        <p:nvSpPr>
          <p:cNvPr id="21" name="s5_w"/>
          <p:cNvSpPr txBox="1"/>
          <p:nvPr/>
        </p:nvSpPr>
        <p:spPr>
          <a:xfrm>
            <a:off x="2651760" y="539496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자활기업 인정 요건(p.119~124)과 우선구매(p.134)가 이 사업 구조와 맞는다</a:t>
            </a:r>
          </a:p>
        </p:txBody>
      </p:sp>
      <p:pic>
        <p:nvPicPr>
          <p:cNvPr id="22" name="s6_ch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0" y="2377440"/>
            <a:ext cx="3118627" cy="420624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Ⅴ 사업 내용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무엇을, 어떻게 만드나</a:t>
            </a:r>
          </a:p>
        </p:txBody>
      </p:sp>
      <p:sp>
        <p:nvSpPr>
          <p:cNvPr id="7" name="s1_p0"/>
          <p:cNvSpPr/>
          <p:nvPr/>
        </p:nvSpPr>
        <p:spPr>
          <a:xfrm>
            <a:off x="54864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1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지역 농산물 구움과자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그 지역 재료 한 가지를 넣은 이름 과자 · 유통기한이 길다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일반·선물 · 온라인·축제·명절</a:t>
            </a:r>
          </a:p>
        </p:txBody>
      </p:sp>
      <p:sp>
        <p:nvSpPr>
          <p:cNvPr id="8" name="s1_p1"/>
          <p:cNvSpPr/>
          <p:nvPr/>
        </p:nvSpPr>
        <p:spPr>
          <a:xfrm>
            <a:off x="431292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회의 간식 상자(6개입)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정기 납품 · 세금계산서·증빙 한 번에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기관 총무 · 월 정기 계약</a:t>
            </a:r>
          </a:p>
        </p:txBody>
      </p:sp>
      <p:sp>
        <p:nvSpPr>
          <p:cNvPr id="9" name="s1_p2"/>
          <p:cNvSpPr/>
          <p:nvPr/>
        </p:nvSpPr>
        <p:spPr>
          <a:xfrm>
            <a:off x="807720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행사 답례 세트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행사 이름·날짜 인쇄 · 수백 개 단위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행사 담당 · 행사 단위 주문</a:t>
            </a:r>
          </a:p>
        </p:txBody>
      </p:sp>
      <p:sp>
        <p:nvSpPr>
          <p:cNvPr id="10" name="s2_f"/>
          <p:cNvSpPr/>
          <p:nvPr/>
        </p:nvSpPr>
        <p:spPr>
          <a:xfrm>
            <a:off x="548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  주문 접수(정기·행사)</a:t>
            </a:r>
          </a:p>
        </p:txBody>
      </p:sp>
      <p:sp>
        <p:nvSpPr>
          <p:cNvPr id="11" name="s3_f"/>
          <p:cNvSpPr/>
          <p:nvPr/>
        </p:nvSpPr>
        <p:spPr>
          <a:xfrm>
            <a:off x="2834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  배합표대로 굽기 — 센터 공통</a:t>
            </a:r>
          </a:p>
        </p:txBody>
      </p:sp>
      <p:sp>
        <p:nvSpPr>
          <p:cNvPr id="12" name="s3_ar"/>
          <p:cNvSpPr/>
          <p:nvPr/>
        </p:nvSpPr>
        <p:spPr>
          <a:xfrm rot="5400000">
            <a:off x="2532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s4_f"/>
          <p:cNvSpPr/>
          <p:nvPr/>
        </p:nvSpPr>
        <p:spPr>
          <a:xfrm>
            <a:off x="5120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  식힘·포장·유통기한 표시</a:t>
            </a:r>
          </a:p>
        </p:txBody>
      </p:sp>
      <p:sp>
        <p:nvSpPr>
          <p:cNvPr id="14" name="s4_ar"/>
          <p:cNvSpPr/>
          <p:nvPr/>
        </p:nvSpPr>
        <p:spPr>
          <a:xfrm rot="5400000">
            <a:off x="4818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5_f"/>
          <p:cNvSpPr/>
          <p:nvPr/>
        </p:nvSpPr>
        <p:spPr>
          <a:xfrm>
            <a:off x="7406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  납품·증빙 서류</a:t>
            </a:r>
          </a:p>
        </p:txBody>
      </p:sp>
      <p:sp>
        <p:nvSpPr>
          <p:cNvPr id="16" name="s5_ar"/>
          <p:cNvSpPr/>
          <p:nvPr/>
        </p:nvSpPr>
        <p:spPr>
          <a:xfrm rot="5400000">
            <a:off x="7104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s6_f"/>
          <p:cNvSpPr/>
          <p:nvPr/>
        </p:nvSpPr>
        <p:spPr>
          <a:xfrm>
            <a:off x="9692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  반응·재주문 기록</a:t>
            </a:r>
          </a:p>
        </p:txBody>
      </p:sp>
      <p:sp>
        <p:nvSpPr>
          <p:cNvPr id="18" name="s6_ar"/>
          <p:cNvSpPr/>
          <p:nvPr/>
        </p:nvSpPr>
        <p:spPr>
          <a:xfrm rot="5400000">
            <a:off x="9390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① 기술력을 키운다</a:t>
            </a:r>
          </a:p>
        </p:txBody>
      </p:sp>
      <p:sp>
        <p:nvSpPr>
          <p:cNvPr id="7" name="s1_a"/>
          <p:cNvSpPr/>
          <p:nvPr/>
        </p:nvSpPr>
        <p:spPr>
          <a:xfrm>
            <a:off x="548640" y="192024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제과·제빵 국가기술자격</a:t>
            </a:r>
          </a:p>
        </p:txBody>
      </p:sp>
      <p:sp>
        <p:nvSpPr>
          <p:cNvPr id="8" name="s1_b"/>
          <p:cNvSpPr/>
          <p:nvPr/>
        </p:nvSpPr>
        <p:spPr>
          <a:xfrm>
            <a:off x="3383280" y="192024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자격이 있어야 기관이 품질을 믿고, 참여자는 자활이 끝나도 일할 수 있다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전문인력이 주 2회 실습 지도 · 응시료는 사업단 부담</a:t>
            </a:r>
          </a:p>
        </p:txBody>
      </p:sp>
      <p:sp>
        <p:nvSpPr>
          <p:cNvPr id="9" name="s1_t"/>
          <p:cNvSpPr/>
          <p:nvPr/>
        </p:nvSpPr>
        <p:spPr>
          <a:xfrm>
            <a:off x="9509760" y="192024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안 1명 · 3년 안 4명</a:t>
            </a:r>
          </a:p>
        </p:txBody>
      </p:sp>
      <p:sp>
        <p:nvSpPr>
          <p:cNvPr id="10" name="s2_a"/>
          <p:cNvSpPr/>
          <p:nvPr/>
        </p:nvSpPr>
        <p:spPr>
          <a:xfrm>
            <a:off x="548640" y="338328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HACCP(식품안전관리인증기준)</a:t>
            </a:r>
          </a:p>
        </p:txBody>
      </p:sp>
      <p:sp>
        <p:nvSpPr>
          <p:cNvPr id="11" name="s2_b"/>
          <p:cNvSpPr/>
          <p:nvPr/>
        </p:nvSpPr>
        <p:spPr>
          <a:xfrm>
            <a:off x="3383280" y="338328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공공기관·온라인 납품의 문턱 — 없으면 큰 거래처가 막힌다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위생 동선 정비 → 기준서 작성 → 인증 신청</a:t>
            </a:r>
          </a:p>
        </p:txBody>
      </p:sp>
      <p:sp>
        <p:nvSpPr>
          <p:cNvPr id="12" name="s2_t"/>
          <p:cNvSpPr/>
          <p:nvPr/>
        </p:nvSpPr>
        <p:spPr>
          <a:xfrm>
            <a:off x="9509760" y="338328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2년 차 신청</a:t>
            </a:r>
          </a:p>
        </p:txBody>
      </p:sp>
      <p:sp>
        <p:nvSpPr>
          <p:cNvPr id="13" name="s3_a"/>
          <p:cNvSpPr/>
          <p:nvPr/>
        </p:nvSpPr>
        <p:spPr>
          <a:xfrm>
            <a:off x="548640" y="484632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배합표 표준화</a:t>
            </a:r>
          </a:p>
        </p:txBody>
      </p:sp>
      <p:sp>
        <p:nvSpPr>
          <p:cNvPr id="14" name="s3_b"/>
          <p:cNvSpPr/>
          <p:nvPr/>
        </p:nvSpPr>
        <p:spPr>
          <a:xfrm>
            <a:off x="3383280" y="484632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센터마다 맛이 다르면 공동 브랜드가 무너진다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대표 상품 배합을 한 장으로 · 분기마다 센터 간 맛 비교</a:t>
            </a:r>
          </a:p>
        </p:txBody>
      </p:sp>
      <p:sp>
        <p:nvSpPr>
          <p:cNvPr id="15" name="s3_t"/>
          <p:cNvSpPr/>
          <p:nvPr/>
        </p:nvSpPr>
        <p:spPr>
          <a:xfrm>
            <a:off x="9509760" y="484632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6개월 안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② 특화 · ③ 인기 상품</a:t>
            </a:r>
          </a:p>
        </p:txBody>
      </p:sp>
      <p:sp>
        <p:nvSpPr>
          <p:cNvPr id="7" name="s1_sp0"/>
          <p:cNvSpPr/>
          <p:nvPr/>
        </p:nvSpPr>
        <p:spPr>
          <a:xfrm>
            <a:off x="548640" y="192024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오래 가는 구움과자 중심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납품·택배·선물에 맞고 위생 위험이 낮다</a:t>
            </a:r>
          </a:p>
        </p:txBody>
      </p:sp>
      <p:sp>
        <p:nvSpPr>
          <p:cNvPr id="8" name="s1_sp1"/>
          <p:cNvSpPr/>
          <p:nvPr/>
        </p:nvSpPr>
        <p:spPr>
          <a:xfrm>
            <a:off x="548640" y="338328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지역 농산물 한 가지를 넣은 「지역 이름 과자」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어디서나 파는 쿠키가 아니라 그 지역에만 있는 과자가 된다</a:t>
            </a:r>
          </a:p>
        </p:txBody>
      </p:sp>
      <p:sp>
        <p:nvSpPr>
          <p:cNvPr id="9" name="s1_sp2"/>
          <p:cNvSpPr/>
          <p:nvPr/>
        </p:nvSpPr>
        <p:spPr>
          <a:xfrm>
            <a:off x="548640" y="484632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행사 이름·날짜를 찍는 답례 포장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기관 행사 담당의 일을 덜어 준다 — 다시 찾는 이유</a:t>
            </a:r>
          </a:p>
        </p:txBody>
      </p:sp>
      <p:sp>
        <p:nvSpPr>
          <p:cNvPr id="10" name="s2_n"/>
          <p:cNvSpPr/>
          <p:nvPr/>
        </p:nvSpPr>
        <p:spPr>
          <a:xfrm>
            <a:off x="5760720" y="1920240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11" name="s2_d"/>
          <p:cNvSpPr txBox="1"/>
          <p:nvPr/>
        </p:nvSpPr>
        <p:spPr>
          <a:xfrm>
            <a:off x="6492240" y="1847088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시제품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후보 3개를 작게 만들어 시식·시연 — 무엇을 왜 골랐는지 적는다</a:t>
            </a:r>
          </a:p>
        </p:txBody>
      </p:sp>
      <p:sp>
        <p:nvSpPr>
          <p:cNvPr id="12" name="s3_n"/>
          <p:cNvSpPr/>
          <p:nvPr/>
        </p:nvSpPr>
        <p:spPr>
          <a:xfrm>
            <a:off x="5760720" y="2807208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3" name="s3_d"/>
          <p:cNvSpPr txBox="1"/>
          <p:nvPr/>
        </p:nvSpPr>
        <p:spPr>
          <a:xfrm>
            <a:off x="6492240" y="2734056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반응 재기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한 달 동안 판매량·재주문·댓글을 상품마다 따로 센다</a:t>
            </a:r>
          </a:p>
        </p:txBody>
      </p:sp>
      <p:sp>
        <p:nvSpPr>
          <p:cNvPr id="14" name="s4_n"/>
          <p:cNvSpPr/>
          <p:nvPr/>
        </p:nvSpPr>
        <p:spPr>
          <a:xfrm>
            <a:off x="5760720" y="3694176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5" name="s4_d"/>
          <p:cNvSpPr txBox="1"/>
          <p:nvPr/>
        </p:nvSpPr>
        <p:spPr>
          <a:xfrm>
            <a:off x="6492240" y="3621024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고르기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잘 나간 1개를 대표 상품으로 — 포장·이름·이야기를 몰아 준다</a:t>
            </a:r>
          </a:p>
        </p:txBody>
      </p:sp>
      <p:sp>
        <p:nvSpPr>
          <p:cNvPr id="16" name="s5_n"/>
          <p:cNvSpPr/>
          <p:nvPr/>
        </p:nvSpPr>
        <p:spPr>
          <a:xfrm>
            <a:off x="5760720" y="4581144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7" name="s5_d"/>
          <p:cNvSpPr txBox="1"/>
          <p:nvPr/>
        </p:nvSpPr>
        <p:spPr>
          <a:xfrm>
            <a:off x="6492240" y="4507992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고치기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대표 상품은 매달 한 군데씩 고친다(맛·크기·포장·값) — 고친 뒤 다시 잰다</a:t>
            </a:r>
          </a:p>
        </p:txBody>
      </p:sp>
      <p:sp>
        <p:nvSpPr>
          <p:cNvPr id="18" name="s6_n"/>
          <p:cNvSpPr/>
          <p:nvPr/>
        </p:nvSpPr>
        <p:spPr>
          <a:xfrm>
            <a:off x="5760720" y="5468112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9" name="s6_d"/>
          <p:cNvSpPr txBox="1"/>
          <p:nvPr/>
        </p:nvSpPr>
        <p:spPr>
          <a:xfrm>
            <a:off x="6492240" y="5394960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분기마다 새 상품 1개 시험 · 석 달 안 팔린 상품은 접는다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④ 협업으로 키우는 브랜드</a:t>
            </a:r>
          </a:p>
        </p:txBody>
      </p:sp>
      <p:sp>
        <p:nvSpPr>
          <p:cNvPr id="7" name="s1_hub"/>
          <p:cNvSpPr/>
          <p:nvPr/>
        </p:nvSpPr>
        <p:spPr>
          <a:xfrm>
            <a:off x="4297680" y="3063240"/>
            <a:ext cx="3566160" cy="146304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자활 베이커리·디저트 공동 브랜드</a:t>
            </a:r>
          </a:p>
        </p:txBody>
      </p:sp>
      <p:sp>
        <p:nvSpPr>
          <p:cNvPr id="8" name="s2_co"/>
          <p:cNvSpPr/>
          <p:nvPr/>
        </p:nvSpPr>
        <p:spPr>
          <a:xfrm>
            <a:off x="5486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지역 농가·로컬푸드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정기 매입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그 지역에만 있는 재료·이야기</a:t>
            </a:r>
          </a:p>
        </p:txBody>
      </p:sp>
      <p:sp>
        <p:nvSpPr>
          <p:cNvPr id="9" name="s3_co"/>
          <p:cNvSpPr/>
          <p:nvPr/>
        </p:nvSpPr>
        <p:spPr>
          <a:xfrm>
            <a:off x="80924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동네 유명 빵집·제과 명인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공동 개발 상품에 이름을 함께 표기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기술 전수·품질 신뢰</a:t>
            </a:r>
          </a:p>
        </p:txBody>
      </p:sp>
      <p:sp>
        <p:nvSpPr>
          <p:cNvPr id="10" name="s4_co"/>
          <p:cNvSpPr/>
          <p:nvPr/>
        </p:nvSpPr>
        <p:spPr>
          <a:xfrm>
            <a:off x="548640" y="434340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카페 자활사업단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매일 납품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매일 나가는 판로</a:t>
            </a:r>
          </a:p>
        </p:txBody>
      </p:sp>
      <p:sp>
        <p:nvSpPr>
          <p:cNvPr id="11" name="s5_co"/>
          <p:cNvSpPr/>
          <p:nvPr/>
        </p:nvSpPr>
        <p:spPr>
          <a:xfrm>
            <a:off x="8092440" y="434340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공공기관·기업 사회공헌팀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행사 맞춤 답례품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대량·정기 주문</a:t>
            </a:r>
          </a:p>
        </p:txBody>
      </p:sp>
      <p:sp>
        <p:nvSpPr>
          <p:cNvPr id="12" name="s6_br"/>
          <p:cNvSpPr txBox="1"/>
          <p:nvPr/>
        </p:nvSpPr>
        <p:spPr>
          <a:xfrm>
            <a:off x="548640" y="6108192"/>
            <a:ext cx="11064240" cy="566928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광역 단위 공동 브랜드 하나 — 상자에는 공동 이름과 함께 「자활기업이 만듭니다 · ○○센터」를 적어, 크기는 하나로 보이고 이야기는 센터마다 살린다. 이름·포장은 협업 디자이너와 1년 차에 확정하고 상표 출원까지 한다.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Ⅶ 판매·홍보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어디에, 어떻게 파나</a:t>
            </a:r>
          </a:p>
        </p:txBody>
      </p:sp>
      <p:sp>
        <p:nvSpPr>
          <p:cNvPr id="7" name="s1_when"/>
          <p:cNvSpPr/>
          <p:nvPr/>
        </p:nvSpPr>
        <p:spPr>
          <a:xfrm>
            <a:off x="548640" y="1920240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1~3개월</a:t>
            </a:r>
          </a:p>
        </p:txBody>
      </p:sp>
      <p:sp>
        <p:nvSpPr>
          <p:cNvPr id="8" name="s1_how"/>
          <p:cNvSpPr/>
          <p:nvPr/>
        </p:nvSpPr>
        <p:spPr>
          <a:xfrm>
            <a:off x="2194560" y="1920240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공공기관 회의 간식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지자체·공단 5곳에 견본 상자 + 우선구매 안내</a:t>
            </a:r>
          </a:p>
        </p:txBody>
      </p:sp>
      <p:sp>
        <p:nvSpPr>
          <p:cNvPr id="9" name="s1_goal"/>
          <p:cNvSpPr/>
          <p:nvPr/>
        </p:nvSpPr>
        <p:spPr>
          <a:xfrm>
            <a:off x="9052560" y="1920240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정기 계약 2곳</a:t>
            </a:r>
          </a:p>
        </p:txBody>
      </p:sp>
      <p:sp>
        <p:nvSpPr>
          <p:cNvPr id="10" name="s2_when"/>
          <p:cNvSpPr/>
          <p:nvPr/>
        </p:nvSpPr>
        <p:spPr>
          <a:xfrm>
            <a:off x="548640" y="2852928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9~10월</a:t>
            </a:r>
          </a:p>
        </p:txBody>
      </p:sp>
      <p:sp>
        <p:nvSpPr>
          <p:cNvPr id="11" name="s2_how"/>
          <p:cNvSpPr/>
          <p:nvPr/>
        </p:nvSpPr>
        <p:spPr>
          <a:xfrm>
            <a:off x="2194560" y="2852928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행사 답례품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자활의 날·박람회·기관 행사 담당</a:t>
            </a:r>
          </a:p>
        </p:txBody>
      </p:sp>
      <p:sp>
        <p:nvSpPr>
          <p:cNvPr id="12" name="s2_goal"/>
          <p:cNvSpPr/>
          <p:nvPr/>
        </p:nvSpPr>
        <p:spPr>
          <a:xfrm>
            <a:off x="9052560" y="2852928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행사 3건</a:t>
            </a:r>
          </a:p>
        </p:txBody>
      </p:sp>
      <p:sp>
        <p:nvSpPr>
          <p:cNvPr id="13" name="s3_when"/>
          <p:cNvSpPr/>
          <p:nvPr/>
        </p:nvSpPr>
        <p:spPr>
          <a:xfrm>
            <a:off x="548640" y="3785616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3개월~</a:t>
            </a:r>
          </a:p>
        </p:txBody>
      </p:sp>
      <p:sp>
        <p:nvSpPr>
          <p:cNvPr id="14" name="s3_how"/>
          <p:cNvSpPr/>
          <p:nvPr/>
        </p:nvSpPr>
        <p:spPr>
          <a:xfrm>
            <a:off x="2194560" y="3785616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카페 사업단 납품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지역 카페 자활사업단</a:t>
            </a:r>
          </a:p>
        </p:txBody>
      </p:sp>
      <p:sp>
        <p:nvSpPr>
          <p:cNvPr id="15" name="s3_goal"/>
          <p:cNvSpPr/>
          <p:nvPr/>
        </p:nvSpPr>
        <p:spPr>
          <a:xfrm>
            <a:off x="9052560" y="3785616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매일 납품 2곳</a:t>
            </a:r>
          </a:p>
        </p:txBody>
      </p:sp>
      <p:sp>
        <p:nvSpPr>
          <p:cNvPr id="16" name="s4_when"/>
          <p:cNvSpPr/>
          <p:nvPr/>
        </p:nvSpPr>
        <p:spPr>
          <a:xfrm>
            <a:off x="548640" y="4718304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6개월~</a:t>
            </a:r>
          </a:p>
        </p:txBody>
      </p:sp>
      <p:sp>
        <p:nvSpPr>
          <p:cNvPr id="17" name="s4_how"/>
          <p:cNvSpPr/>
          <p:nvPr/>
        </p:nvSpPr>
        <p:spPr>
          <a:xfrm>
            <a:off x="2194560" y="4718304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온라인·명절 선물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아이디어 04 스토어 입점</a:t>
            </a:r>
          </a:p>
        </p:txBody>
      </p:sp>
      <p:sp>
        <p:nvSpPr>
          <p:cNvPr id="18" name="s4_goal"/>
          <p:cNvSpPr/>
          <p:nvPr/>
        </p:nvSpPr>
        <p:spPr>
          <a:xfrm>
            <a:off x="9052560" y="4718304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명절 세트 판매</a:t>
            </a:r>
          </a:p>
        </p:txBody>
      </p:sp>
      <p:sp>
        <p:nvSpPr>
          <p:cNvPr id="19" name="s5_price"/>
          <p:cNvSpPr/>
          <p:nvPr/>
        </p:nvSpPr>
        <p:spPr>
          <a:xfrm>
            <a:off x="548640" y="56692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가격 전략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값은 「재료비 + 포장비 + 인건비 몫」으로 바닥을 정하고, 기관 회의 간식 예산 단가 안에 들어가게 맞춥니다. 정기 계약은 조금 싸게, 이름 인쇄 같은 맞춤은 따로 받습니다. 시장 견적 전이라 숫자는 시범 석 달의 원가 기록으로 정합니다.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Ⅸ 추진 일정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언제, 누가, 무엇으로 확인하나</a:t>
            </a:r>
          </a:p>
        </p:txBody>
      </p:sp>
      <p:sp>
        <p:nvSpPr>
          <p:cNvPr id="7" name="axis"/>
          <p:cNvSpPr/>
          <p:nvPr/>
        </p:nvSpPr>
        <p:spPr>
          <a:xfrm>
            <a:off x="548640" y="2514600"/>
            <a:ext cx="11064240" cy="73152"/>
          </a:xfrm>
          <a:prstGeom prst="rect">
            <a:avLst/>
          </a:prstGeom>
          <a:solidFill>
            <a:srgbClr val="E3D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when"/>
          <p:cNvSpPr/>
          <p:nvPr/>
        </p:nvSpPr>
        <p:spPr>
          <a:xfrm>
            <a:off x="548640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0~3개월</a:t>
            </a:r>
          </a:p>
        </p:txBody>
      </p:sp>
      <p:sp>
        <p:nvSpPr>
          <p:cNvPr id="9" name="s1_what"/>
          <p:cNvSpPr/>
          <p:nvPr/>
        </p:nvSpPr>
        <p:spPr>
          <a:xfrm>
            <a:off x="548640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구움과자 3종 시제품 · 공공기관 1곳 한 달 납품 · 자격 공부 시작</a:t>
            </a:r>
          </a:p>
          <a:p>
            <a:pPr algn="l">
              <a:spcAft>
                <a:spcPts val="400"/>
              </a:spcAft>
            </a:pPr>
            <a:r>
              <a:rPr sz="15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사업단장·전문인력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한 달 납품 끝 + 재주문 의사</a:t>
            </a:r>
          </a:p>
        </p:txBody>
      </p:sp>
      <p:sp>
        <p:nvSpPr>
          <p:cNvPr id="10" name="s2_when"/>
          <p:cNvSpPr/>
          <p:nvPr/>
        </p:nvSpPr>
        <p:spPr>
          <a:xfrm>
            <a:off x="2798064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4~6개월</a:t>
            </a:r>
          </a:p>
        </p:txBody>
      </p:sp>
      <p:sp>
        <p:nvSpPr>
          <p:cNvPr id="11" name="s2_what"/>
          <p:cNvSpPr/>
          <p:nvPr/>
        </p:nvSpPr>
        <p:spPr>
          <a:xfrm>
            <a:off x="2798064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대표 상품 1개 확정 · 견본 상자 5곳 · 배합표 표준화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전문인력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정기 계약 2곳</a:t>
            </a:r>
          </a:p>
        </p:txBody>
      </p:sp>
      <p:sp>
        <p:nvSpPr>
          <p:cNvPr id="12" name="s3_when"/>
          <p:cNvSpPr/>
          <p:nvPr/>
        </p:nvSpPr>
        <p:spPr>
          <a:xfrm>
            <a:off x="5047488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7~12개월</a:t>
            </a:r>
          </a:p>
        </p:txBody>
      </p:sp>
      <p:sp>
        <p:nvSpPr>
          <p:cNvPr id="13" name="s3_what"/>
          <p:cNvSpPr/>
          <p:nvPr/>
        </p:nvSpPr>
        <p:spPr>
          <a:xfrm>
            <a:off x="5047488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공동 브랜드 이름·상자 확정 · 참여 센터 3곳 묶기 · 온라인 입점</a:t>
            </a:r>
          </a:p>
          <a:p>
            <a:pPr algn="l">
              <a:spcAft>
                <a:spcPts val="400"/>
              </a:spcAft>
            </a:pPr>
            <a:r>
              <a:rPr sz="15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광역센터·사업단장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참여 센터 3곳 · 월 매출 목표 50%</a:t>
            </a:r>
          </a:p>
        </p:txBody>
      </p:sp>
      <p:sp>
        <p:nvSpPr>
          <p:cNvPr id="14" name="s4_when"/>
          <p:cNvSpPr/>
          <p:nvPr/>
        </p:nvSpPr>
        <p:spPr>
          <a:xfrm>
            <a:off x="7296912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2년 차</a:t>
            </a:r>
          </a:p>
        </p:txBody>
      </p:sp>
      <p:sp>
        <p:nvSpPr>
          <p:cNvPr id="15" name="s4_what"/>
          <p:cNvSpPr/>
          <p:nvPr/>
        </p:nvSpPr>
        <p:spPr>
          <a:xfrm>
            <a:off x="7296912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자활기업 인정 · HACCP 신청 · 지역 농가 정기 매입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대표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인정 + 자격 2명</a:t>
            </a:r>
          </a:p>
        </p:txBody>
      </p:sp>
      <p:sp>
        <p:nvSpPr>
          <p:cNvPr id="16" name="s5_when"/>
          <p:cNvSpPr/>
          <p:nvPr/>
        </p:nvSpPr>
        <p:spPr>
          <a:xfrm>
            <a:off x="9546336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차</a:t>
            </a:r>
          </a:p>
        </p:txBody>
      </p:sp>
      <p:sp>
        <p:nvSpPr>
          <p:cNvPr id="17" name="s5_what"/>
          <p:cNvSpPr/>
          <p:nvPr/>
        </p:nvSpPr>
        <p:spPr>
          <a:xfrm>
            <a:off x="9546336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광역 공동 브랜드 · 명절 세트 · 지원 줄어드는 만큼 매출로 메우기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대표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자립 매출 도달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 재무 계획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돈 — 얼마 들고, 언제 스스로 서나</a:t>
            </a:r>
          </a:p>
        </p:txBody>
      </p:sp>
      <p:sp>
        <p:nvSpPr>
          <p:cNvPr id="7" name="s1_budget"/>
          <p:cNvSpPr/>
          <p:nvPr/>
        </p:nvSpPr>
        <p:spPr>
          <a:xfrm>
            <a:off x="548640" y="1920240"/>
            <a:ext cx="393192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1억 7,272만원 ~ 2억 8,045만원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인건비 = 자활근로·한시적 인건비(p.101·p.128)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설비 = 자활기금 융자(1억 이내 · 연 3% p.134)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운영비·재료비 = 사업 매출</a:t>
            </a:r>
          </a:p>
        </p:txBody>
      </p:sp>
      <p:graphicFrame>
        <p:nvGraphicFramePr>
          <p:cNvPr id="8" name="s2_chart"/>
          <p:cNvGraphicFramePr>
            <a:graphicFrameLocks noGrp="1"/>
          </p:cNvGraphicFramePr>
          <p:nvPr/>
        </p:nvGraphicFramePr>
        <p:xfrm>
          <a:off x="4754880" y="1828800"/>
          <a:ext cx="6858000" cy="384048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9" name="s3_goal"/>
          <p:cNvSpPr txBox="1"/>
          <p:nvPr/>
        </p:nvSpPr>
        <p:spPr>
          <a:xfrm>
            <a:off x="548640" y="5852160"/>
            <a:ext cx="11064240" cy="5486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→ 3년 안에 월 2,132만원을 목표로(1년 차 50% · 2년 차 75% · 3년 차 100%)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Ⅺ 성과 목표 · Ⅻ 사회적 가치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무엇으로 성공을 재나</a:t>
            </a:r>
          </a:p>
        </p:txBody>
      </p:sp>
      <p:sp>
        <p:nvSpPr>
          <p:cNvPr id="7" name="s1_k"/>
          <p:cNvSpPr/>
          <p:nvPr/>
        </p:nvSpPr>
        <p:spPr>
          <a:xfrm>
            <a:off x="548640" y="192024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정기 납품처</a:t>
            </a:r>
          </a:p>
        </p:txBody>
      </p:sp>
      <p:sp>
        <p:nvSpPr>
          <p:cNvPr id="8" name="s1_o"/>
          <p:cNvSpPr/>
          <p:nvPr/>
        </p:nvSpPr>
        <p:spPr>
          <a:xfrm>
            <a:off x="3566160" y="192024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2곳</a:t>
            </a:r>
          </a:p>
        </p:txBody>
      </p:sp>
      <p:sp>
        <p:nvSpPr>
          <p:cNvPr id="9" name="s1_t"/>
          <p:cNvSpPr/>
          <p:nvPr/>
        </p:nvSpPr>
        <p:spPr>
          <a:xfrm>
            <a:off x="5394960" y="192024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10곳</a:t>
            </a:r>
          </a:p>
        </p:txBody>
      </p:sp>
      <p:sp>
        <p:nvSpPr>
          <p:cNvPr id="10" name="s2_k"/>
          <p:cNvSpPr/>
          <p:nvPr/>
        </p:nvSpPr>
        <p:spPr>
          <a:xfrm>
            <a:off x="548640" y="278892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월 매출</a:t>
            </a:r>
          </a:p>
        </p:txBody>
      </p:sp>
      <p:sp>
        <p:nvSpPr>
          <p:cNvPr id="11" name="s2_o"/>
          <p:cNvSpPr/>
          <p:nvPr/>
        </p:nvSpPr>
        <p:spPr>
          <a:xfrm>
            <a:off x="3566160" y="278892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자립 매출의 50%</a:t>
            </a:r>
          </a:p>
        </p:txBody>
      </p:sp>
      <p:sp>
        <p:nvSpPr>
          <p:cNvPr id="12" name="s2_t"/>
          <p:cNvSpPr/>
          <p:nvPr/>
        </p:nvSpPr>
        <p:spPr>
          <a:xfrm>
            <a:off x="5394960" y="278892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자립 매출 100%</a:t>
            </a:r>
          </a:p>
        </p:txBody>
      </p:sp>
      <p:sp>
        <p:nvSpPr>
          <p:cNvPr id="13" name="s3_k"/>
          <p:cNvSpPr/>
          <p:nvPr/>
        </p:nvSpPr>
        <p:spPr>
          <a:xfrm>
            <a:off x="548640" y="365760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재주문율</a:t>
            </a:r>
          </a:p>
        </p:txBody>
      </p:sp>
      <p:sp>
        <p:nvSpPr>
          <p:cNvPr id="14" name="s3_o"/>
          <p:cNvSpPr/>
          <p:nvPr/>
        </p:nvSpPr>
        <p:spPr>
          <a:xfrm>
            <a:off x="3566160" y="365760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50%</a:t>
            </a:r>
          </a:p>
        </p:txBody>
      </p:sp>
      <p:sp>
        <p:nvSpPr>
          <p:cNvPr id="15" name="s3_t"/>
          <p:cNvSpPr/>
          <p:nvPr/>
        </p:nvSpPr>
        <p:spPr>
          <a:xfrm>
            <a:off x="5394960" y="365760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70%</a:t>
            </a:r>
          </a:p>
        </p:txBody>
      </p:sp>
      <p:sp>
        <p:nvSpPr>
          <p:cNvPr id="16" name="s4_k"/>
          <p:cNvSpPr/>
          <p:nvPr/>
        </p:nvSpPr>
        <p:spPr>
          <a:xfrm>
            <a:off x="548640" y="4526279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제과·제빵 자격 취득</a:t>
            </a:r>
          </a:p>
        </p:txBody>
      </p:sp>
      <p:sp>
        <p:nvSpPr>
          <p:cNvPr id="17" name="s4_o"/>
          <p:cNvSpPr/>
          <p:nvPr/>
        </p:nvSpPr>
        <p:spPr>
          <a:xfrm>
            <a:off x="3566160" y="4526279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1명</a:t>
            </a:r>
          </a:p>
        </p:txBody>
      </p:sp>
      <p:sp>
        <p:nvSpPr>
          <p:cNvPr id="18" name="s4_t"/>
          <p:cNvSpPr/>
          <p:nvPr/>
        </p:nvSpPr>
        <p:spPr>
          <a:xfrm>
            <a:off x="5394960" y="4526279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4명</a:t>
            </a:r>
          </a:p>
        </p:txBody>
      </p:sp>
      <p:sp>
        <p:nvSpPr>
          <p:cNvPr id="19" name="s5_k"/>
          <p:cNvSpPr/>
          <p:nvPr/>
        </p:nvSpPr>
        <p:spPr>
          <a:xfrm>
            <a:off x="548640" y="539496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탈수급 인원</a:t>
            </a:r>
          </a:p>
        </p:txBody>
      </p:sp>
      <p:sp>
        <p:nvSpPr>
          <p:cNvPr id="20" name="s5_o"/>
          <p:cNvSpPr/>
          <p:nvPr/>
        </p:nvSpPr>
        <p:spPr>
          <a:xfrm>
            <a:off x="3566160" y="539496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—</a:t>
            </a:r>
          </a:p>
        </p:txBody>
      </p:sp>
      <p:sp>
        <p:nvSpPr>
          <p:cNvPr id="21" name="s5_t"/>
          <p:cNvSpPr/>
          <p:nvPr/>
        </p:nvSpPr>
        <p:spPr>
          <a:xfrm>
            <a:off x="5394960" y="539496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2명</a:t>
            </a:r>
          </a:p>
        </p:txBody>
      </p:sp>
      <p:sp>
        <p:nvSpPr>
          <p:cNvPr id="22" name="s6_soc"/>
          <p:cNvSpPr/>
          <p:nvPr/>
        </p:nvSpPr>
        <p:spPr>
          <a:xfrm>
            <a:off x="7589520" y="1920240"/>
            <a:ext cx="4023360" cy="4297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사회적 가치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일자리 — 참여자 4~6명 — 출근 명부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탈수급·소득 — 소득으로 수급을 벗어난 인원 — 수급 변동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지역 농가 — 매입한 지역 농산물 금액 — 매입 장부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인식 개선 — 「자활기업이 만든」 표시 상품 판매 수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ⅩⅢ 위험 관리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막힐 곳과 미리 세운 대응</a:t>
            </a:r>
          </a:p>
        </p:txBody>
      </p:sp>
      <p:sp>
        <p:nvSpPr>
          <p:cNvPr id="7" name="s1_r"/>
          <p:cNvSpPr/>
          <p:nvPr/>
        </p:nvSpPr>
        <p:spPr>
          <a:xfrm>
            <a:off x="548640" y="1920240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위생 사고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낮음 · 영향 큼</a:t>
            </a:r>
          </a:p>
        </p:txBody>
      </p:sp>
      <p:sp>
        <p:nvSpPr>
          <p:cNvPr id="8" name="s1_d"/>
          <p:cNvSpPr/>
          <p:nvPr/>
        </p:nvSpPr>
        <p:spPr>
          <a:xfrm>
            <a:off x="3566160" y="1920240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유통기한 긴 구움과자부터 · 매일 위생 점검표 · HACCP 준비</a:t>
            </a:r>
          </a:p>
        </p:txBody>
      </p:sp>
      <p:sp>
        <p:nvSpPr>
          <p:cNvPr id="9" name="s1_s"/>
          <p:cNvSpPr/>
          <p:nvPr/>
        </p:nvSpPr>
        <p:spPr>
          <a:xfrm>
            <a:off x="8778240" y="1920240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반품·불만 건수</a:t>
            </a:r>
          </a:p>
        </p:txBody>
      </p:sp>
      <p:sp>
        <p:nvSpPr>
          <p:cNvPr id="10" name="s2_r"/>
          <p:cNvSpPr/>
          <p:nvPr/>
        </p:nvSpPr>
        <p:spPr>
          <a:xfrm>
            <a:off x="548640" y="2999232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기관 주문이 끊김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중간 · 영향 큼</a:t>
            </a:r>
          </a:p>
        </p:txBody>
      </p:sp>
      <p:sp>
        <p:nvSpPr>
          <p:cNvPr id="11" name="s2_d"/>
          <p:cNvSpPr/>
          <p:nvPr/>
        </p:nvSpPr>
        <p:spPr>
          <a:xfrm>
            <a:off x="3566160" y="2999232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거래 기관을 10곳으로 나눈다 · 일반 판로를 함께 키운다</a:t>
            </a:r>
          </a:p>
        </p:txBody>
      </p:sp>
      <p:sp>
        <p:nvSpPr>
          <p:cNvPr id="12" name="s2_s"/>
          <p:cNvSpPr/>
          <p:nvPr/>
        </p:nvSpPr>
        <p:spPr>
          <a:xfrm>
            <a:off x="8778240" y="2999232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한 기관 매출 비중 40% 넘으면 경고</a:t>
            </a:r>
          </a:p>
        </p:txBody>
      </p:sp>
      <p:sp>
        <p:nvSpPr>
          <p:cNvPr id="13" name="s3_r"/>
          <p:cNvSpPr/>
          <p:nvPr/>
        </p:nvSpPr>
        <p:spPr>
          <a:xfrm>
            <a:off x="548640" y="4078224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원재료 값 오름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높음 · 영향 중간</a:t>
            </a:r>
          </a:p>
        </p:txBody>
      </p:sp>
      <p:sp>
        <p:nvSpPr>
          <p:cNvPr id="14" name="s3_d"/>
          <p:cNvSpPr/>
          <p:nvPr/>
        </p:nvSpPr>
        <p:spPr>
          <a:xfrm>
            <a:off x="3566160" y="4078224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정기 계약에 값 조정 조항 · 지역 농가 직매입</a:t>
            </a:r>
          </a:p>
        </p:txBody>
      </p:sp>
      <p:sp>
        <p:nvSpPr>
          <p:cNvPr id="15" name="s3_s"/>
          <p:cNvSpPr/>
          <p:nvPr/>
        </p:nvSpPr>
        <p:spPr>
          <a:xfrm>
            <a:off x="8778240" y="4078224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원가 비율 월별</a:t>
            </a:r>
          </a:p>
        </p:txBody>
      </p:sp>
      <p:sp>
        <p:nvSpPr>
          <p:cNvPr id="16" name="s4_r"/>
          <p:cNvSpPr/>
          <p:nvPr/>
        </p:nvSpPr>
        <p:spPr>
          <a:xfrm>
            <a:off x="548640" y="5157216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센터 사이 품질 차이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중간 · 영향 중간</a:t>
            </a:r>
          </a:p>
        </p:txBody>
      </p:sp>
      <p:sp>
        <p:nvSpPr>
          <p:cNvPr id="17" name="s4_d"/>
          <p:cNvSpPr/>
          <p:nvPr/>
        </p:nvSpPr>
        <p:spPr>
          <a:xfrm>
            <a:off x="3566160" y="5157216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배합표 하나 · 같은 재료 공동 구매 · 분기 맛 비교</a:t>
            </a:r>
          </a:p>
        </p:txBody>
      </p:sp>
      <p:sp>
        <p:nvSpPr>
          <p:cNvPr id="18" name="s4_s"/>
          <p:cNvSpPr/>
          <p:nvPr/>
        </p:nvSpPr>
        <p:spPr>
          <a:xfrm>
            <a:off x="8778240" y="5157216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센터별 불만 건수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01 · 자활 베이커리·디저트 공동 브랜드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ⅩⅣ 전망과 기대 효과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뒤, 그리고 가장 큰 기대 효과</a:t>
            </a:r>
          </a:p>
        </p:txBody>
      </p:sp>
      <p:sp>
        <p:nvSpPr>
          <p:cNvPr id="7" name="s1_o"/>
          <p:cNvSpPr txBox="1"/>
          <p:nvPr/>
        </p:nvSpPr>
        <p:spPr>
          <a:xfrm>
            <a:off x="548640" y="196596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3년 뒤 모습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광역 한 곳 공동 브랜드 · 기관 정기 납품 10곳 · 인건비 지원 없이도 서는 매출</a:t>
            </a:r>
          </a:p>
        </p:txBody>
      </p:sp>
      <p:sp>
        <p:nvSpPr>
          <p:cNvPr id="8" name="s2_o"/>
          <p:cNvSpPr txBox="1"/>
          <p:nvPr/>
        </p:nvSpPr>
        <p:spPr>
          <a:xfrm>
            <a:off x="548640" y="315468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같은 방식(배합표·상자·우선구매 안내)을 다른 광역에 그대로 옮긴다 · 온라인·명절 선물로 일반 손님</a:t>
            </a:r>
          </a:p>
        </p:txBody>
      </p:sp>
      <p:sp>
        <p:nvSpPr>
          <p:cNvPr id="9" name="s3_o"/>
          <p:cNvSpPr txBox="1"/>
          <p:nvPr/>
        </p:nvSpPr>
        <p:spPr>
          <a:xfrm>
            <a:off x="548640" y="434340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이 사업의 장점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이미 있는 생산력(센터 베이커리)을 묶기만 하면 된다 — 새로 짓는 비용이 적다</a:t>
            </a:r>
          </a:p>
        </p:txBody>
      </p:sp>
      <p:sp>
        <p:nvSpPr>
          <p:cNvPr id="10" name="s4_top"/>
          <p:cNvSpPr/>
          <p:nvPr/>
        </p:nvSpPr>
        <p:spPr>
          <a:xfrm>
            <a:off x="548640" y="5394960"/>
            <a:ext cx="6400800" cy="12801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  <a:p>
            <a:pPr algn="l">
              <a:spcAft>
                <a:spcPts val="400"/>
              </a:spcAft>
            </a:pPr>
            <a:r>
              <a:rPr sz="2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정기 판로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공공기관 회의 간식·행사 답례품 — 한 번 뚫리면 매달 이어진다</a:t>
            </a:r>
          </a:p>
        </p:txBody>
      </p:sp>
      <p:pic>
        <p:nvPicPr>
          <p:cNvPr id="11" name="s5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79" y="1280160"/>
            <a:ext cx="4818627" cy="53035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